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43"/>
  </p:notesMasterIdLst>
  <p:handoutMasterIdLst>
    <p:handoutMasterId r:id="rId44"/>
  </p:handoutMasterIdLst>
  <p:sldIdLst>
    <p:sldId id="264" r:id="rId2"/>
    <p:sldId id="327" r:id="rId3"/>
    <p:sldId id="261" r:id="rId4"/>
    <p:sldId id="267" r:id="rId5"/>
    <p:sldId id="311" r:id="rId6"/>
    <p:sldId id="310" r:id="rId7"/>
    <p:sldId id="313" r:id="rId8"/>
    <p:sldId id="302" r:id="rId9"/>
    <p:sldId id="295" r:id="rId10"/>
    <p:sldId id="272" r:id="rId11"/>
    <p:sldId id="297" r:id="rId12"/>
    <p:sldId id="291" r:id="rId13"/>
    <p:sldId id="312" r:id="rId14"/>
    <p:sldId id="318" r:id="rId15"/>
    <p:sldId id="301" r:id="rId16"/>
    <p:sldId id="285" r:id="rId17"/>
    <p:sldId id="314" r:id="rId18"/>
    <p:sldId id="320" r:id="rId19"/>
    <p:sldId id="319" r:id="rId20"/>
    <p:sldId id="293" r:id="rId21"/>
    <p:sldId id="294" r:id="rId22"/>
    <p:sldId id="306" r:id="rId23"/>
    <p:sldId id="309" r:id="rId24"/>
    <p:sldId id="277" r:id="rId25"/>
    <p:sldId id="276" r:id="rId26"/>
    <p:sldId id="266" r:id="rId27"/>
    <p:sldId id="268" r:id="rId28"/>
    <p:sldId id="287" r:id="rId29"/>
    <p:sldId id="288" r:id="rId30"/>
    <p:sldId id="275" r:id="rId31"/>
    <p:sldId id="292" r:id="rId32"/>
    <p:sldId id="274" r:id="rId33"/>
    <p:sldId id="325" r:id="rId34"/>
    <p:sldId id="298" r:id="rId35"/>
    <p:sldId id="273" r:id="rId36"/>
    <p:sldId id="316" r:id="rId37"/>
    <p:sldId id="321" r:id="rId38"/>
    <p:sldId id="322" r:id="rId39"/>
    <p:sldId id="324" r:id="rId40"/>
    <p:sldId id="300" r:id="rId41"/>
    <p:sldId id="32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BA9D173-AEF1-E446-8FC0-1489CBCED4D0}">
          <p14:sldIdLst>
            <p14:sldId id="264"/>
            <p14:sldId id="327"/>
            <p14:sldId id="261"/>
            <p14:sldId id="267"/>
            <p14:sldId id="311"/>
            <p14:sldId id="310"/>
            <p14:sldId id="313"/>
            <p14:sldId id="302"/>
            <p14:sldId id="295"/>
            <p14:sldId id="272"/>
            <p14:sldId id="297"/>
            <p14:sldId id="291"/>
            <p14:sldId id="312"/>
            <p14:sldId id="318"/>
            <p14:sldId id="301"/>
            <p14:sldId id="285"/>
            <p14:sldId id="314"/>
            <p14:sldId id="320"/>
            <p14:sldId id="319"/>
            <p14:sldId id="293"/>
            <p14:sldId id="294"/>
            <p14:sldId id="306"/>
            <p14:sldId id="309"/>
            <p14:sldId id="277"/>
            <p14:sldId id="276"/>
            <p14:sldId id="266"/>
            <p14:sldId id="268"/>
            <p14:sldId id="287"/>
            <p14:sldId id="288"/>
            <p14:sldId id="275"/>
            <p14:sldId id="292"/>
            <p14:sldId id="274"/>
            <p14:sldId id="325"/>
            <p14:sldId id="298"/>
            <p14:sldId id="273"/>
            <p14:sldId id="316"/>
            <p14:sldId id="321"/>
            <p14:sldId id="322"/>
            <p14:sldId id="324"/>
            <p14:sldId id="300"/>
            <p14:sldId id="3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2456"/>
    <a:srgbClr val="58B7DD"/>
    <a:srgbClr val="CCD2EB"/>
    <a:srgbClr val="FFDD7F"/>
    <a:srgbClr val="C8E9EF"/>
    <a:srgbClr val="FCAF17"/>
    <a:srgbClr val="A0672D"/>
    <a:srgbClr val="AF1F8E"/>
    <a:srgbClr val="6E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5DA38-85BF-4199-8610-1AC2B16E27B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91A2E5-4DC6-4646-BE7D-DAE2851BD254}">
      <dgm:prSet phldrT="[Text]"/>
      <dgm:spPr/>
      <dgm:t>
        <a:bodyPr/>
        <a:lstStyle/>
        <a:p>
          <a:r>
            <a:rPr lang="en-US" u="sng" dirty="0" smtClean="0"/>
            <a:t>Continence Status</a:t>
          </a:r>
        </a:p>
        <a:p>
          <a:r>
            <a:rPr lang="en-US" dirty="0" smtClean="0"/>
            <a:t>Incontinent of bladder</a:t>
          </a:r>
        </a:p>
        <a:p>
          <a:r>
            <a:rPr lang="en-US" dirty="0" smtClean="0"/>
            <a:t>Incontinent of bowel</a:t>
          </a:r>
          <a:endParaRPr lang="en-US" dirty="0"/>
        </a:p>
      </dgm:t>
    </dgm:pt>
    <dgm:pt modelId="{B127B7B9-DAA6-4743-BBC3-EE3B553B2E04}" type="parTrans" cxnId="{0B420D9C-DAD7-4C85-9AAF-8884EA13473E}">
      <dgm:prSet/>
      <dgm:spPr/>
      <dgm:t>
        <a:bodyPr/>
        <a:lstStyle/>
        <a:p>
          <a:endParaRPr lang="en-US"/>
        </a:p>
      </dgm:t>
    </dgm:pt>
    <dgm:pt modelId="{8ACDDACD-4290-4F13-BFCF-C64DD8E90E7C}" type="sibTrans" cxnId="{0B420D9C-DAD7-4C85-9AAF-8884EA13473E}">
      <dgm:prSet/>
      <dgm:spPr/>
      <dgm:t>
        <a:bodyPr/>
        <a:lstStyle/>
        <a:p>
          <a:endParaRPr lang="en-US"/>
        </a:p>
      </dgm:t>
    </dgm:pt>
    <dgm:pt modelId="{B7E49B75-625C-4227-ACEE-DBFE20CE0412}">
      <dgm:prSet phldrT="[Text]" custT="1"/>
      <dgm:spPr/>
      <dgm:t>
        <a:bodyPr/>
        <a:lstStyle/>
        <a:p>
          <a:r>
            <a:rPr lang="en-US" sz="2800" u="sng" dirty="0" smtClean="0"/>
            <a:t>Pulmonary Status</a:t>
          </a:r>
        </a:p>
        <a:p>
          <a:r>
            <a:rPr lang="en-US" sz="2800" dirty="0" smtClean="0"/>
            <a:t>Vent Dependent</a:t>
          </a:r>
        </a:p>
        <a:p>
          <a:r>
            <a:rPr lang="en-US" sz="2800" dirty="0" smtClean="0"/>
            <a:t>Pulmonary Fibrosis</a:t>
          </a:r>
        </a:p>
        <a:p>
          <a:r>
            <a:rPr lang="en-US" sz="2800" dirty="0" smtClean="0"/>
            <a:t>History of Lung Cancer</a:t>
          </a:r>
        </a:p>
      </dgm:t>
    </dgm:pt>
    <dgm:pt modelId="{E71C1E10-21D4-44FA-B3CA-0551CB1B7BBA}" type="parTrans" cxnId="{0FCA2100-737E-438E-A8DE-E2FE79EBC498}">
      <dgm:prSet/>
      <dgm:spPr/>
      <dgm:t>
        <a:bodyPr/>
        <a:lstStyle/>
        <a:p>
          <a:endParaRPr lang="en-US"/>
        </a:p>
      </dgm:t>
    </dgm:pt>
    <dgm:pt modelId="{CB92CA92-B2C4-4691-BF4B-7A410C8A1191}" type="sibTrans" cxnId="{0FCA2100-737E-438E-A8DE-E2FE79EBC498}">
      <dgm:prSet/>
      <dgm:spPr/>
      <dgm:t>
        <a:bodyPr/>
        <a:lstStyle/>
        <a:p>
          <a:endParaRPr lang="en-US"/>
        </a:p>
      </dgm:t>
    </dgm:pt>
    <dgm:pt modelId="{2B1DD97E-1708-4463-9B42-2F37855B251C}">
      <dgm:prSet phldrT="[Text]"/>
      <dgm:spPr/>
      <dgm:t>
        <a:bodyPr/>
        <a:lstStyle/>
        <a:p>
          <a:r>
            <a:rPr lang="en-US" u="sng" dirty="0" smtClean="0"/>
            <a:t>Nutritional Status</a:t>
          </a:r>
        </a:p>
        <a:p>
          <a:r>
            <a:rPr lang="en-US" dirty="0" smtClean="0"/>
            <a:t>Low pre-albumin</a:t>
          </a:r>
        </a:p>
        <a:p>
          <a:r>
            <a:rPr lang="en-US" dirty="0" smtClean="0"/>
            <a:t>NPO</a:t>
          </a:r>
        </a:p>
        <a:p>
          <a:r>
            <a:rPr lang="en-US" dirty="0" err="1" smtClean="0"/>
            <a:t>Dobhoff</a:t>
          </a:r>
          <a:r>
            <a:rPr lang="en-US" dirty="0" smtClean="0"/>
            <a:t> Tube</a:t>
          </a:r>
          <a:endParaRPr lang="en-US" dirty="0"/>
        </a:p>
      </dgm:t>
    </dgm:pt>
    <dgm:pt modelId="{A64E0FF1-ABDF-44A1-BA31-D1054BE803B3}" type="parTrans" cxnId="{B00C53BB-7878-477B-BAC1-43AB74193DAA}">
      <dgm:prSet/>
      <dgm:spPr/>
      <dgm:t>
        <a:bodyPr/>
        <a:lstStyle/>
        <a:p>
          <a:endParaRPr lang="en-US"/>
        </a:p>
      </dgm:t>
    </dgm:pt>
    <dgm:pt modelId="{FAEFC96E-2001-401C-85C7-9D64BD308D37}" type="sibTrans" cxnId="{B00C53BB-7878-477B-BAC1-43AB74193DAA}">
      <dgm:prSet/>
      <dgm:spPr/>
      <dgm:t>
        <a:bodyPr/>
        <a:lstStyle/>
        <a:p>
          <a:endParaRPr lang="en-US"/>
        </a:p>
      </dgm:t>
    </dgm:pt>
    <dgm:pt modelId="{759CA19C-0398-4998-A981-69061624B3A7}">
      <dgm:prSet phldrT="[Text]"/>
      <dgm:spPr/>
      <dgm:t>
        <a:bodyPr/>
        <a:lstStyle/>
        <a:p>
          <a:r>
            <a:rPr lang="en-US" u="sng" dirty="0" smtClean="0"/>
            <a:t>Functional Status</a:t>
          </a:r>
        </a:p>
        <a:p>
          <a:r>
            <a:rPr lang="en-US" dirty="0" smtClean="0"/>
            <a:t>Non-ambulatory</a:t>
          </a:r>
        </a:p>
        <a:p>
          <a:r>
            <a:rPr lang="en-US" dirty="0" smtClean="0"/>
            <a:t>Dependent weight shifts</a:t>
          </a:r>
        </a:p>
        <a:p>
          <a:r>
            <a:rPr lang="en-US" dirty="0" smtClean="0"/>
            <a:t>Dependent for ADLs</a:t>
          </a:r>
          <a:endParaRPr lang="en-US" dirty="0"/>
        </a:p>
      </dgm:t>
    </dgm:pt>
    <dgm:pt modelId="{833A7B54-5B36-4AD2-9B74-543C114EA030}" type="parTrans" cxnId="{55F084FC-AF1E-4FC4-8465-81CF8094EDAF}">
      <dgm:prSet/>
      <dgm:spPr/>
      <dgm:t>
        <a:bodyPr/>
        <a:lstStyle/>
        <a:p>
          <a:endParaRPr lang="en-US"/>
        </a:p>
      </dgm:t>
    </dgm:pt>
    <dgm:pt modelId="{068A74B6-0DDE-47B8-8A0E-5F58D7ED05E7}" type="sibTrans" cxnId="{55F084FC-AF1E-4FC4-8465-81CF8094EDAF}">
      <dgm:prSet/>
      <dgm:spPr/>
      <dgm:t>
        <a:bodyPr/>
        <a:lstStyle/>
        <a:p>
          <a:endParaRPr lang="en-US"/>
        </a:p>
      </dgm:t>
    </dgm:pt>
    <dgm:pt modelId="{B7D1EC54-FDB9-4B0C-87D1-1E19C3CE5665}" type="pres">
      <dgm:prSet presAssocID="{7965DA38-85BF-4199-8610-1AC2B16E2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E250E-9842-4D6D-9B3E-35AB6524384E}" type="pres">
      <dgm:prSet presAssocID="{2391A2E5-4DC6-4646-BE7D-DAE2851BD254}" presName="node" presStyleLbl="node1" presStyleIdx="0" presStyleCnt="4" custScaleX="170188" custScaleY="265710" custLinFactY="100000" custLinFactNeighborX="93849" custLinFactNeighborY="135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E8820-4AF8-4921-B0D0-A0820DA0852D}" type="pres">
      <dgm:prSet presAssocID="{8ACDDACD-4290-4F13-BFCF-C64DD8E90E7C}" presName="sibTrans" presStyleCnt="0"/>
      <dgm:spPr/>
    </dgm:pt>
    <dgm:pt modelId="{68B61CC8-8145-409F-8034-CC0926E9D963}" type="pres">
      <dgm:prSet presAssocID="{B7E49B75-625C-4227-ACEE-DBFE20CE0412}" presName="node" presStyleLbl="node1" presStyleIdx="1" presStyleCnt="4" custScaleX="554918" custScaleY="306415" custLinFactNeighborX="-73547" custLinFactNeighborY="-55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632B3-E4C0-4E68-A499-FE01E2A0AC8B}" type="pres">
      <dgm:prSet presAssocID="{CB92CA92-B2C4-4691-BF4B-7A410C8A1191}" presName="sibTrans" presStyleCnt="0"/>
      <dgm:spPr/>
    </dgm:pt>
    <dgm:pt modelId="{FE4CFF79-8E36-4EEC-B821-959E5AA0326E}" type="pres">
      <dgm:prSet presAssocID="{2B1DD97E-1708-4463-9B42-2F37855B251C}" presName="node" presStyleLbl="node1" presStyleIdx="2" presStyleCnt="4" custScaleX="200076" custScaleY="263045" custLinFactX="8082" custLinFactNeighborX="100000" custLinFactNeighborY="-66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9E5-399D-43B0-B2E7-D021DACD3D9F}" type="pres">
      <dgm:prSet presAssocID="{FAEFC96E-2001-401C-85C7-9D64BD308D37}" presName="sibTrans" presStyleCnt="0"/>
      <dgm:spPr/>
    </dgm:pt>
    <dgm:pt modelId="{4001AB47-69A6-4F4E-B0FE-444205F8BD7A}" type="pres">
      <dgm:prSet presAssocID="{759CA19C-0398-4998-A981-69061624B3A7}" presName="node" presStyleLbl="node1" presStyleIdx="3" presStyleCnt="4" custScaleX="196825" custScaleY="257875" custLinFactX="1064" custLinFactNeighborX="100000" custLinFactNeighborY="-6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A8FD4-249A-4602-8D4B-A9A87A2BB1E2}" type="presOf" srcId="{7965DA38-85BF-4199-8610-1AC2B16E27B1}" destId="{B7D1EC54-FDB9-4B0C-87D1-1E19C3CE5665}" srcOrd="0" destOrd="0" presId="urn:microsoft.com/office/officeart/2005/8/layout/default"/>
    <dgm:cxn modelId="{55F084FC-AF1E-4FC4-8465-81CF8094EDAF}" srcId="{7965DA38-85BF-4199-8610-1AC2B16E27B1}" destId="{759CA19C-0398-4998-A981-69061624B3A7}" srcOrd="3" destOrd="0" parTransId="{833A7B54-5B36-4AD2-9B74-543C114EA030}" sibTransId="{068A74B6-0DDE-47B8-8A0E-5F58D7ED05E7}"/>
    <dgm:cxn modelId="{A46375D0-DC03-445D-915F-266B3DEACB7C}" type="presOf" srcId="{2B1DD97E-1708-4463-9B42-2F37855B251C}" destId="{FE4CFF79-8E36-4EEC-B821-959E5AA0326E}" srcOrd="0" destOrd="0" presId="urn:microsoft.com/office/officeart/2005/8/layout/default"/>
    <dgm:cxn modelId="{AE41D3A9-8309-472C-BF87-376D05D86FC4}" type="presOf" srcId="{2391A2E5-4DC6-4646-BE7D-DAE2851BD254}" destId="{DAEE250E-9842-4D6D-9B3E-35AB6524384E}" srcOrd="0" destOrd="0" presId="urn:microsoft.com/office/officeart/2005/8/layout/default"/>
    <dgm:cxn modelId="{0B420D9C-DAD7-4C85-9AAF-8884EA13473E}" srcId="{7965DA38-85BF-4199-8610-1AC2B16E27B1}" destId="{2391A2E5-4DC6-4646-BE7D-DAE2851BD254}" srcOrd="0" destOrd="0" parTransId="{B127B7B9-DAA6-4743-BBC3-EE3B553B2E04}" sibTransId="{8ACDDACD-4290-4F13-BFCF-C64DD8E90E7C}"/>
    <dgm:cxn modelId="{35D4D22D-8343-4AE2-ACB0-33CD51FD2DD0}" type="presOf" srcId="{B7E49B75-625C-4227-ACEE-DBFE20CE0412}" destId="{68B61CC8-8145-409F-8034-CC0926E9D963}" srcOrd="0" destOrd="0" presId="urn:microsoft.com/office/officeart/2005/8/layout/default"/>
    <dgm:cxn modelId="{9A6BC0D6-B455-4668-AE9F-87BACCEBE7C9}" type="presOf" srcId="{759CA19C-0398-4998-A981-69061624B3A7}" destId="{4001AB47-69A6-4F4E-B0FE-444205F8BD7A}" srcOrd="0" destOrd="0" presId="urn:microsoft.com/office/officeart/2005/8/layout/default"/>
    <dgm:cxn modelId="{0FCA2100-737E-438E-A8DE-E2FE79EBC498}" srcId="{7965DA38-85BF-4199-8610-1AC2B16E27B1}" destId="{B7E49B75-625C-4227-ACEE-DBFE20CE0412}" srcOrd="1" destOrd="0" parTransId="{E71C1E10-21D4-44FA-B3CA-0551CB1B7BBA}" sibTransId="{CB92CA92-B2C4-4691-BF4B-7A410C8A1191}"/>
    <dgm:cxn modelId="{B00C53BB-7878-477B-BAC1-43AB74193DAA}" srcId="{7965DA38-85BF-4199-8610-1AC2B16E27B1}" destId="{2B1DD97E-1708-4463-9B42-2F37855B251C}" srcOrd="2" destOrd="0" parTransId="{A64E0FF1-ABDF-44A1-BA31-D1054BE803B3}" sibTransId="{FAEFC96E-2001-401C-85C7-9D64BD308D37}"/>
    <dgm:cxn modelId="{5B5EDB79-20F9-42C8-98C7-40FAC854FFD6}" type="presParOf" srcId="{B7D1EC54-FDB9-4B0C-87D1-1E19C3CE5665}" destId="{DAEE250E-9842-4D6D-9B3E-35AB6524384E}" srcOrd="0" destOrd="0" presId="urn:microsoft.com/office/officeart/2005/8/layout/default"/>
    <dgm:cxn modelId="{C8830A33-104B-47CD-AFAD-28044FFBBC1F}" type="presParOf" srcId="{B7D1EC54-FDB9-4B0C-87D1-1E19C3CE5665}" destId="{791E8820-4AF8-4921-B0D0-A0820DA0852D}" srcOrd="1" destOrd="0" presId="urn:microsoft.com/office/officeart/2005/8/layout/default"/>
    <dgm:cxn modelId="{7404A167-A5D1-4E22-A94E-AF7A3DAC753F}" type="presParOf" srcId="{B7D1EC54-FDB9-4B0C-87D1-1E19C3CE5665}" destId="{68B61CC8-8145-409F-8034-CC0926E9D963}" srcOrd="2" destOrd="0" presId="urn:microsoft.com/office/officeart/2005/8/layout/default"/>
    <dgm:cxn modelId="{1AEF117B-00DC-47B7-A2B5-5B7E3699711E}" type="presParOf" srcId="{B7D1EC54-FDB9-4B0C-87D1-1E19C3CE5665}" destId="{5B5632B3-E4C0-4E68-A499-FE01E2A0AC8B}" srcOrd="3" destOrd="0" presId="urn:microsoft.com/office/officeart/2005/8/layout/default"/>
    <dgm:cxn modelId="{64B0E178-4CFF-4860-9BD5-19A29A711FC3}" type="presParOf" srcId="{B7D1EC54-FDB9-4B0C-87D1-1E19C3CE5665}" destId="{FE4CFF79-8E36-4EEC-B821-959E5AA0326E}" srcOrd="4" destOrd="0" presId="urn:microsoft.com/office/officeart/2005/8/layout/default"/>
    <dgm:cxn modelId="{63C77310-7461-4840-A977-DF6E3CE0AD36}" type="presParOf" srcId="{B7D1EC54-FDB9-4B0C-87D1-1E19C3CE5665}" destId="{B27E19E5-399D-43B0-B2E7-D021DACD3D9F}" srcOrd="5" destOrd="0" presId="urn:microsoft.com/office/officeart/2005/8/layout/default"/>
    <dgm:cxn modelId="{8F0D5738-5893-44A9-963D-BF7225A626DE}" type="presParOf" srcId="{B7D1EC54-FDB9-4B0C-87D1-1E19C3CE5665}" destId="{4001AB47-69A6-4F4E-B0FE-444205F8BD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250E-9842-4D6D-9B3E-35AB6524384E}">
      <dsp:nvSpPr>
        <dsp:cNvPr id="0" name=""/>
        <dsp:cNvSpPr/>
      </dsp:nvSpPr>
      <dsp:spPr>
        <a:xfrm>
          <a:off x="1113882" y="2367197"/>
          <a:ext cx="2017125" cy="1889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/>
            <a:t>Continence Status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Incontinent of bladder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Incontinent of bowel</a:t>
          </a:r>
          <a:endParaRPr lang="en-US" sz="1900" kern="1200" dirty="0"/>
        </a:p>
      </dsp:txBody>
      <dsp:txXfrm>
        <a:off x="1113882" y="2367197"/>
        <a:ext cx="2017125" cy="1889570"/>
      </dsp:txXfrm>
    </dsp:sp>
    <dsp:sp modelId="{68B61CC8-8145-409F-8034-CC0926E9D963}">
      <dsp:nvSpPr>
        <dsp:cNvPr id="0" name=""/>
        <dsp:cNvSpPr/>
      </dsp:nvSpPr>
      <dsp:spPr>
        <a:xfrm>
          <a:off x="1265497" y="154068"/>
          <a:ext cx="6577074" cy="2179040"/>
        </a:xfrm>
        <a:prstGeom prst="rect">
          <a:avLst/>
        </a:prstGeom>
        <a:solidFill>
          <a:schemeClr val="accent2">
            <a:hueOff val="5716198"/>
            <a:satOff val="14634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/>
            <a:t>Pulmonary Status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Vent Dependent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Pulmonary Fibrosis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 of Lung Cancer</a:t>
          </a:r>
        </a:p>
      </dsp:txBody>
      <dsp:txXfrm>
        <a:off x="1265497" y="154068"/>
        <a:ext cx="6577074" cy="2179040"/>
      </dsp:txXfrm>
    </dsp:sp>
    <dsp:sp modelId="{FE4CFF79-8E36-4EEC-B821-959E5AA0326E}">
      <dsp:nvSpPr>
        <dsp:cNvPr id="0" name=""/>
        <dsp:cNvSpPr/>
      </dsp:nvSpPr>
      <dsp:spPr>
        <a:xfrm>
          <a:off x="3227575" y="2376628"/>
          <a:ext cx="2371367" cy="1870618"/>
        </a:xfrm>
        <a:prstGeom prst="rect">
          <a:avLst/>
        </a:prstGeom>
        <a:solidFill>
          <a:schemeClr val="accent2">
            <a:hueOff val="11432395"/>
            <a:satOff val="29268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/>
            <a:t>Nutritional Status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Low pre-albumin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NPO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Dobhoff</a:t>
          </a:r>
          <a:r>
            <a:rPr lang="en-US" sz="1900" kern="1200" dirty="0" smtClean="0"/>
            <a:t> Tube</a:t>
          </a:r>
          <a:endParaRPr lang="en-US" sz="1900" kern="1200" dirty="0"/>
        </a:p>
      </dsp:txBody>
      <dsp:txXfrm>
        <a:off x="3227575" y="2376628"/>
        <a:ext cx="2371367" cy="1870618"/>
      </dsp:txXfrm>
    </dsp:sp>
    <dsp:sp modelId="{4001AB47-69A6-4F4E-B0FE-444205F8BD7A}">
      <dsp:nvSpPr>
        <dsp:cNvPr id="0" name=""/>
        <dsp:cNvSpPr/>
      </dsp:nvSpPr>
      <dsp:spPr>
        <a:xfrm>
          <a:off x="5634286" y="2375803"/>
          <a:ext cx="2332835" cy="1833852"/>
        </a:xfrm>
        <a:prstGeom prst="rect">
          <a:avLst/>
        </a:prstGeom>
        <a:solidFill>
          <a:schemeClr val="accent2">
            <a:hueOff val="17148593"/>
            <a:satOff val="43902"/>
            <a:lumOff val="-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/>
            <a:t>Functional Status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Non-ambulatory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Dependent weight shifts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Dependent for ADLs</a:t>
          </a:r>
          <a:endParaRPr lang="en-US" sz="1900" kern="1200" dirty="0"/>
        </a:p>
      </dsp:txBody>
      <dsp:txXfrm>
        <a:off x="5634286" y="2375803"/>
        <a:ext cx="2332835" cy="183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FB540-18C9-BE49-AF94-A91EEAA6CBC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D28-52D0-1B45-8F99-7BA95B7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257B-2685-7C42-A23A-3F65294356E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CAED8-A2D7-9844-A9E8-1212CBD8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5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include automotive</a:t>
            </a:r>
            <a:r>
              <a:rPr lang="en-US" baseline="0" dirty="0" smtClean="0"/>
              <a:t> industry, consumer mattresses, healthcare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4F409-0902-4A15-BD06-85F85846CC6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Tilt not recline</a:t>
            </a:r>
          </a:p>
        </p:txBody>
      </p:sp>
    </p:spTree>
    <p:extLst>
      <p:ext uri="{BB962C8B-B14F-4D97-AF65-F5344CB8AC3E}">
        <p14:creationId xmlns:p14="http://schemas.microsoft.com/office/powerpoint/2010/main" val="317541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r>
              <a:rPr lang="en-US" baseline="0" dirty="0" smtClean="0"/>
              <a:t> unit allows for mapping </a:t>
            </a:r>
            <a:r>
              <a:rPr lang="en-US" baseline="0" dirty="0" err="1" smtClean="0"/>
              <a:t>duing</a:t>
            </a:r>
            <a:r>
              <a:rPr lang="en-US" baseline="0" dirty="0" smtClean="0"/>
              <a:t> dynamic wheelchair mobility or for portability to keep with patient throughout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for creep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6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14181-68ED-4D08-B0C9-581309539F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23960CA-35C9-4EF3-B443-72E157CB40F1}" type="slidenum">
              <a:rPr lang="en-US" sz="1200">
                <a:latin typeface="+mn-lt"/>
              </a:rPr>
              <a:pPr algn="r" eaLnBrk="1" hangingPunct="1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05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90B94-FD69-446D-8362-9EFA788793B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More uniform</a:t>
            </a:r>
            <a:r>
              <a:rPr lang="en-US" altLang="en-US" baseline="0" dirty="0" smtClean="0"/>
              <a:t> pressure distribution</a:t>
            </a:r>
          </a:p>
          <a:p>
            <a:r>
              <a:rPr lang="en-US" altLang="en-US" baseline="0" dirty="0" smtClean="0"/>
              <a:t>Pillow is </a:t>
            </a:r>
            <a:r>
              <a:rPr lang="en-US" altLang="en-US" baseline="0" dirty="0" err="1" smtClean="0"/>
              <a:t>exta</a:t>
            </a:r>
            <a:r>
              <a:rPr lang="en-US" altLang="en-US" baseline="0" dirty="0" smtClean="0"/>
              <a:t> padding</a:t>
            </a:r>
            <a:endParaRPr lang="en-US" alt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FB9C60C-EFC0-475B-99DD-9E1BBDBBA886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8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patient </a:t>
            </a:r>
            <a:r>
              <a:rPr lang="en-US" dirty="0" err="1" smtClean="0"/>
              <a:t>leanbing</a:t>
            </a:r>
            <a:r>
              <a:rPr lang="en-US" dirty="0" smtClean="0"/>
              <a:t> left or right</a:t>
            </a:r>
          </a:p>
          <a:p>
            <a:r>
              <a:rPr lang="en-US" dirty="0" smtClean="0"/>
              <a:t>Is it a result of</a:t>
            </a:r>
            <a:r>
              <a:rPr lang="en-US" baseline="0" dirty="0" smtClean="0"/>
              <a:t> pelvic obliquity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patients home</a:t>
            </a:r>
            <a:r>
              <a:rPr lang="en-US" baseline="0" dirty="0" smtClean="0"/>
              <a:t> with wheelchairs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ED8-A2D7-9844-A9E8-1212CBD8FD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0B5C9-76A9-4E2E-96DE-A05C3807D98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Should be able to fit hand between mattress and sacrum</a:t>
            </a:r>
          </a:p>
        </p:txBody>
      </p:sp>
    </p:spTree>
    <p:extLst>
      <p:ext uri="{BB962C8B-B14F-4D97-AF65-F5344CB8AC3E}">
        <p14:creationId xmlns:p14="http://schemas.microsoft.com/office/powerpoint/2010/main" val="190477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3"/>
            <a:ext cx="8001000" cy="2593975"/>
          </a:xfrm>
        </p:spPr>
        <p:txBody>
          <a:bodyPr anchor="b"/>
          <a:lstStyle>
            <a:lvl1pPr>
              <a:defRPr sz="40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80010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8B7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2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1169753"/>
          </a:xfrm>
        </p:spPr>
        <p:txBody>
          <a:bodyPr/>
          <a:lstStyle>
            <a:lvl1pPr>
              <a:defRPr>
                <a:solidFill>
                  <a:srgbClr val="FFDD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504"/>
            <a:ext cx="8229600" cy="4389120"/>
          </a:xfrm>
        </p:spPr>
        <p:txBody>
          <a:bodyPr/>
          <a:lstStyle>
            <a:lvl1pPr>
              <a:buClr>
                <a:srgbClr val="FCAF1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CAF1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CAF1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CAF1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CAF1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62700"/>
            <a:ext cx="2133600" cy="365125"/>
          </a:xfrm>
        </p:spPr>
        <p:txBody>
          <a:bodyPr/>
          <a:lstStyle/>
          <a:p>
            <a:fld id="{FC9E97F2-584D-C94B-989D-48115524BBB8}" type="datetime1">
              <a:rPr lang="en-US" smtClean="0"/>
              <a:t>11/16/2015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088413"/>
            <a:ext cx="9144000" cy="2438400"/>
          </a:xfrm>
          <a:solidFill>
            <a:srgbClr val="58B7DD">
              <a:alpha val="24000"/>
            </a:srgbClr>
          </a:solidFill>
          <a:ln>
            <a:noFill/>
          </a:ln>
        </p:spPr>
        <p:txBody>
          <a:bodyPr anchor="ctr" anchorCtr="0"/>
          <a:lstStyle>
            <a:lvl1pPr marL="457200">
              <a:defRPr sz="3600">
                <a:solidFill>
                  <a:srgbClr val="58B7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1120676"/>
          </a:xfrm>
        </p:spPr>
        <p:txBody>
          <a:bodyPr/>
          <a:lstStyle>
            <a:lvl1pPr>
              <a:defRPr>
                <a:solidFill>
                  <a:srgbClr val="FFDD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46504"/>
            <a:ext cx="4023360" cy="438912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746503"/>
            <a:ext cx="40233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5C8F-AB3B-F144-9B7C-1468B74F83D5}" type="datetime1">
              <a:rPr lang="en-US" smtClean="0"/>
              <a:t>11/16/2015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4023359" cy="1120676"/>
          </a:xfrm>
        </p:spPr>
        <p:txBody>
          <a:bodyPr/>
          <a:lstStyle>
            <a:lvl1pPr>
              <a:defRPr sz="2400">
                <a:solidFill>
                  <a:srgbClr val="FFDD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46504"/>
            <a:ext cx="4023360" cy="438912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746503"/>
            <a:ext cx="40233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C4AE-25FB-024F-AECC-DBCAABB1EC5C}" type="datetime1">
              <a:rPr lang="en-US" smtClean="0"/>
              <a:t>11/16/2015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648200" y="466344"/>
            <a:ext cx="4023359" cy="11206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0" baseline="0">
                <a:ln>
                  <a:noFill/>
                </a:ln>
                <a:solidFill>
                  <a:srgbClr val="FFDD7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Click to edit Master title style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5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B7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6B709FB-A1CA-8843-A983-DF226A9F4F21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077F09D-4A13-7749-8391-2B4ECEE5EC97}" type="datetime1">
              <a:rPr lang="en-US" smtClean="0"/>
              <a:t>11/16/2015</a:t>
            </a:fld>
            <a:endParaRPr lang="en-US" dirty="0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5277"/>
            <a:ext cx="82423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66343"/>
            <a:ext cx="8242300" cy="4800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82423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678B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4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11704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6504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DB900-F0E3-E44F-98FB-5744C320F8C9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7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none" spc="0" baseline="0">
          <a:ln>
            <a:noFill/>
          </a:ln>
          <a:solidFill>
            <a:srgbClr val="FFDD7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22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3437" y="1073730"/>
            <a:ext cx="8001000" cy="2593975"/>
          </a:xfrm>
        </p:spPr>
        <p:txBody>
          <a:bodyPr/>
          <a:lstStyle/>
          <a:p>
            <a:pPr algn="ctr"/>
            <a:r>
              <a:rPr lang="en-US" sz="4400" dirty="0"/>
              <a:t>Pressure Mapping for </a:t>
            </a:r>
            <a:r>
              <a:rPr lang="en-US" sz="4400" dirty="0" smtClean="0"/>
              <a:t>Pressure </a:t>
            </a:r>
            <a:r>
              <a:rPr lang="en-US" sz="4400" dirty="0"/>
              <a:t>Ulcer Prevention and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8001000" cy="173643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6400" dirty="0"/>
              <a:t>Amanda </a:t>
            </a:r>
            <a:r>
              <a:rPr lang="en-US" sz="6400" dirty="0" err="1"/>
              <a:t>Morina</a:t>
            </a:r>
            <a:r>
              <a:rPr lang="en-US" sz="6400" dirty="0"/>
              <a:t>, PT, DPT, NCS</a:t>
            </a:r>
          </a:p>
          <a:p>
            <a:pPr algn="ctr"/>
            <a:r>
              <a:rPr lang="en-US" sz="6400" dirty="0"/>
              <a:t>Thomas Jefferson University Hospital</a:t>
            </a:r>
          </a:p>
          <a:p>
            <a:pPr algn="ctr"/>
            <a:r>
              <a:rPr lang="en-US" sz="6400" dirty="0"/>
              <a:t>Department of Rehabilitation Medicine</a:t>
            </a:r>
          </a:p>
          <a:p>
            <a:pPr algn="ctr"/>
            <a:r>
              <a:rPr lang="en-US" sz="6400" dirty="0"/>
              <a:t>Neurologic Clinical Specialist</a:t>
            </a:r>
          </a:p>
          <a:p>
            <a:pPr algn="ctr"/>
            <a:r>
              <a:rPr lang="en-US" sz="6400" dirty="0"/>
              <a:t>amanda.morina@jefferson.edu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77" y="166093"/>
            <a:ext cx="8229600" cy="1169753"/>
          </a:xfrm>
        </p:spPr>
        <p:txBody>
          <a:bodyPr/>
          <a:lstStyle/>
          <a:p>
            <a:r>
              <a:rPr lang="en-US" dirty="0" smtClean="0"/>
              <a:t>Pressure-Time Curve*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6269" r="7813" b="41895"/>
          <a:stretch/>
        </p:blipFill>
        <p:spPr>
          <a:xfrm>
            <a:off x="2524836" y="905757"/>
            <a:ext cx="4234528" cy="3272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9132" y="235758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4857" y="430298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4013" y="635554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Gefen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22" y="4918399"/>
            <a:ext cx="775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Tissue damage can result from high pressures over a short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Tissue damage can result from low pressures over a long time period</a:t>
            </a:r>
          </a:p>
        </p:txBody>
      </p:sp>
    </p:spTree>
    <p:extLst>
      <p:ext uri="{BB962C8B-B14F-4D97-AF65-F5344CB8AC3E}">
        <p14:creationId xmlns:p14="http://schemas.microsoft.com/office/powerpoint/2010/main" val="3438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bm107\AppData\Local\Microsoft\Windows\Temporary Internet Files\Content.IE5\3CCDGKN1\logo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6778" r="6482" b="13872"/>
          <a:stretch/>
        </p:blipFill>
        <p:spPr bwMode="auto">
          <a:xfrm>
            <a:off x="457200" y="1238863"/>
            <a:ext cx="3775587" cy="27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0" b="51721"/>
          <a:stretch/>
        </p:blipFill>
        <p:spPr>
          <a:xfrm>
            <a:off x="4450672" y="1238863"/>
            <a:ext cx="4603724" cy="2769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42452"/>
            <a:ext cx="449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Pelvic Positioning in Sitting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02047"/>
            <a:ext cx="6138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Ischial </a:t>
            </a:r>
            <a:r>
              <a:rPr lang="en-US" sz="2400" dirty="0" err="1" smtClean="0"/>
              <a:t>Tuberosities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   •Rounded Shape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   • Muscle and Fat Cushioning</a:t>
            </a:r>
          </a:p>
          <a:p>
            <a:endParaRPr lang="en-US" sz="2400" dirty="0"/>
          </a:p>
          <a:p>
            <a:r>
              <a:rPr lang="en-US" sz="2400" dirty="0" smtClean="0"/>
              <a:t> Sacrum and Coccyx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		   • Pointed Shape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   • Little Muscle/Fat Cushioning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10384" y="6538054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Figure: Linder-</a:t>
            </a:r>
            <a:r>
              <a:rPr lang="en-US" sz="1200" dirty="0" err="1" smtClean="0"/>
              <a:t>Ganz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1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2232" y="208533"/>
            <a:ext cx="8229600" cy="1169753"/>
          </a:xfrm>
        </p:spPr>
        <p:txBody>
          <a:bodyPr/>
          <a:lstStyle/>
          <a:p>
            <a:r>
              <a:rPr lang="en-US" altLang="en-US" sz="3600" dirty="0"/>
              <a:t>Sacral </a:t>
            </a:r>
            <a:r>
              <a:rPr lang="en-US" altLang="en-US" sz="3600" dirty="0" smtClean="0"/>
              <a:t>Sitting*</a:t>
            </a:r>
            <a:endParaRPr lang="en-US" altLang="en-US" sz="36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232" y="446370"/>
            <a:ext cx="4215422" cy="3585252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1. Increased PRESSURE interface between the sacrum and the back of the </a:t>
            </a:r>
            <a:r>
              <a:rPr lang="en-US" altLang="en-US" dirty="0" smtClean="0"/>
              <a:t>chair</a:t>
            </a:r>
            <a:endParaRPr lang="en-US" altLang="en-US" dirty="0"/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2. Loading of the coccyx (PRESSURE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3.Results in SHEAR forces at ischial bones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936150" y="6394953"/>
            <a:ext cx="2182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dirty="0" smtClean="0">
                <a:latin typeface="Arial" pitchFamily="34" charset="0"/>
              </a:rPr>
              <a:t>*Bergstrom </a:t>
            </a:r>
            <a:r>
              <a:rPr lang="en-US" altLang="en-US" sz="1200" dirty="0">
                <a:latin typeface="Arial" pitchFamily="34" charset="0"/>
              </a:rPr>
              <a:t>et al, </a:t>
            </a:r>
            <a:r>
              <a:rPr lang="en-US" altLang="en-US" sz="1200" dirty="0" err="1">
                <a:latin typeface="Arial" pitchFamily="34" charset="0"/>
              </a:rPr>
              <a:t>Sprigle</a:t>
            </a:r>
            <a:r>
              <a:rPr lang="en-US" altLang="en-US" sz="1200" dirty="0">
                <a:latin typeface="Arial" pitchFamily="34" charset="0"/>
              </a:rPr>
              <a:t> et </a:t>
            </a:r>
            <a:r>
              <a:rPr lang="en-US" altLang="en-US" sz="1200" dirty="0" smtClean="0">
                <a:latin typeface="Arial" pitchFamily="34" charset="0"/>
              </a:rPr>
              <a:t>al</a:t>
            </a:r>
          </a:p>
          <a:p>
            <a:pPr eaLnBrk="1" hangingPunct="1"/>
            <a:r>
              <a:rPr lang="en-US" altLang="en-US" sz="1200" dirty="0" smtClean="0">
                <a:latin typeface="Arial" pitchFamily="34" charset="0"/>
              </a:rPr>
              <a:t>**</a:t>
            </a:r>
            <a:r>
              <a:rPr lang="en-US" altLang="en-US" sz="1200" dirty="0" err="1" smtClean="0">
                <a:latin typeface="Arial" pitchFamily="34" charset="0"/>
              </a:rPr>
              <a:t>Defloor</a:t>
            </a:r>
            <a:r>
              <a:rPr lang="en-US" altLang="en-US" sz="1200" dirty="0" smtClean="0">
                <a:latin typeface="Arial" pitchFamily="34" charset="0"/>
              </a:rPr>
              <a:t> et al</a:t>
            </a:r>
            <a:endParaRPr lang="en-US" altLang="en-US" sz="1200" dirty="0"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5" b="25700"/>
          <a:stretch/>
        </p:blipFill>
        <p:spPr>
          <a:xfrm rot="16200000">
            <a:off x="4117323" y="821683"/>
            <a:ext cx="3007081" cy="219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6" b="25653"/>
          <a:stretch/>
        </p:blipFill>
        <p:spPr>
          <a:xfrm rot="16200000">
            <a:off x="6483718" y="798227"/>
            <a:ext cx="3007082" cy="2246372"/>
          </a:xfrm>
          <a:prstGeom prst="rect">
            <a:avLst/>
          </a:prstGeom>
        </p:spPr>
      </p:pic>
      <p:pic>
        <p:nvPicPr>
          <p:cNvPr id="8" name="Picture 5" descr="pos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51701" r="61523" b="12645"/>
          <a:stretch/>
        </p:blipFill>
        <p:spPr bwMode="auto">
          <a:xfrm>
            <a:off x="4876800" y="4031621"/>
            <a:ext cx="2059350" cy="2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62" y="5263746"/>
            <a:ext cx="462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 slouched position </a:t>
            </a:r>
            <a:r>
              <a:rPr lang="en-US" altLang="en-US" dirty="0" smtClean="0"/>
              <a:t>(sacral sitting) yields </a:t>
            </a:r>
            <a:r>
              <a:rPr lang="en-US" altLang="en-US" dirty="0"/>
              <a:t>the highest interface </a:t>
            </a:r>
            <a:r>
              <a:rPr lang="en-US" altLang="en-US" dirty="0" smtClean="0"/>
              <a:t>pressures**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43" y="250799"/>
            <a:ext cx="8229600" cy="1169753"/>
          </a:xfrm>
        </p:spPr>
        <p:txBody>
          <a:bodyPr/>
          <a:lstStyle/>
          <a:p>
            <a:r>
              <a:rPr lang="en-US" sz="3600" dirty="0" smtClean="0"/>
              <a:t>Surface Area/Contour</a:t>
            </a:r>
            <a:endParaRPr lang="en-US" sz="3600" dirty="0"/>
          </a:p>
        </p:txBody>
      </p:sp>
      <p:pic>
        <p:nvPicPr>
          <p:cNvPr id="7" name="Picture 2" descr="Figure 6: Pressure maps show pressure before (top) and after (bottom) adding a wedge to the patient's seating, improving distribution of press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" y="1159540"/>
            <a:ext cx="6731917" cy="53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9316" y="6552637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*Betz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7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2534"/>
            <a:ext cx="8229600" cy="1170432"/>
          </a:xfrm>
        </p:spPr>
        <p:txBody>
          <a:bodyPr/>
          <a:lstStyle/>
          <a:p>
            <a:r>
              <a:rPr lang="en-US" altLang="en-US" dirty="0"/>
              <a:t>Seating </a:t>
            </a:r>
            <a:r>
              <a:rPr lang="en-US" altLang="en-US" dirty="0" smtClean="0"/>
              <a:t>Area/Contour</a:t>
            </a:r>
            <a:endParaRPr lang="en-US" alt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27125"/>
            <a:ext cx="5867400" cy="5410200"/>
          </a:xfrm>
        </p:spPr>
        <p:txBody>
          <a:bodyPr/>
          <a:lstStyle/>
          <a:p>
            <a:r>
              <a:rPr lang="en-US" altLang="en-US" sz="2400" dirty="0"/>
              <a:t>Contour seating surface is superior over flat </a:t>
            </a:r>
            <a:r>
              <a:rPr lang="en-US" altLang="en-US" sz="2400" dirty="0" smtClean="0"/>
              <a:t>surface*</a:t>
            </a:r>
            <a:endParaRPr lang="en-US" altLang="en-US" sz="2400" dirty="0"/>
          </a:p>
          <a:p>
            <a:r>
              <a:rPr lang="en-US" altLang="en-US" sz="2400" dirty="0" smtClean="0"/>
              <a:t>Bedside </a:t>
            </a:r>
            <a:r>
              <a:rPr lang="en-US" altLang="en-US" sz="2400" dirty="0"/>
              <a:t>chairs have memory foam cushions with qualities sensitive to weight, temperature, and molding to a patients body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140199" y="6432093"/>
            <a:ext cx="10038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100" dirty="0" smtClean="0"/>
              <a:t>*</a:t>
            </a:r>
            <a:r>
              <a:rPr lang="en-US" altLang="en-US" sz="1100" dirty="0" err="1" smtClean="0"/>
              <a:t>Sprigle</a:t>
            </a:r>
            <a:r>
              <a:rPr lang="en-US" altLang="en-US" sz="1100" dirty="0" smtClean="0"/>
              <a:t> 1990</a:t>
            </a:r>
            <a:endParaRPr lang="en-US" altLang="en-US" sz="1100" dirty="0"/>
          </a:p>
          <a:p>
            <a:endParaRPr lang="en-US" altLang="en-US" sz="1100" dirty="0"/>
          </a:p>
        </p:txBody>
      </p:sp>
      <p:pic>
        <p:nvPicPr>
          <p:cNvPr id="49157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36776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3469" r="79462" b="52858"/>
          <a:stretch>
            <a:fillRect/>
          </a:stretch>
        </p:blipFill>
        <p:spPr bwMode="auto">
          <a:xfrm>
            <a:off x="457200" y="3907390"/>
            <a:ext cx="2217404" cy="23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8" r="79167" b="11070"/>
          <a:stretch>
            <a:fillRect/>
          </a:stretch>
        </p:blipFill>
        <p:spPr>
          <a:xfrm>
            <a:off x="3086100" y="3900569"/>
            <a:ext cx="2273797" cy="22691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049" y="6242681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Bedside Chair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66054" y="6169722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Bedside chair with</a:t>
            </a:r>
          </a:p>
          <a:p>
            <a:pPr algn="ctr"/>
            <a:r>
              <a:rPr lang="en-US" dirty="0" smtClean="0"/>
              <a:t> pillow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18" y="49655"/>
            <a:ext cx="8229600" cy="1169753"/>
          </a:xfrm>
        </p:spPr>
        <p:txBody>
          <a:bodyPr/>
          <a:lstStyle/>
          <a:p>
            <a:r>
              <a:rPr lang="en-US" dirty="0" smtClean="0"/>
              <a:t>Symmetry/Obliquity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1" t="55724" r="26639" b="10799"/>
          <a:stretch/>
        </p:blipFill>
        <p:spPr>
          <a:xfrm rot="10800000">
            <a:off x="4319977" y="3984168"/>
            <a:ext cx="2133303" cy="225285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815" t="4628" r="26642" b="55591"/>
          <a:stretch/>
        </p:blipFill>
        <p:spPr>
          <a:xfrm rot="10800000">
            <a:off x="4319977" y="997527"/>
            <a:ext cx="2149061" cy="225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23" t="54660" r="71497" b="5609"/>
          <a:stretch/>
        </p:blipFill>
        <p:spPr>
          <a:xfrm rot="10800000">
            <a:off x="1426865" y="3984168"/>
            <a:ext cx="2202600" cy="2247818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3487" r="72660" b="53014"/>
          <a:stretch/>
        </p:blipFill>
        <p:spPr>
          <a:xfrm rot="10800000">
            <a:off x="1509002" y="1009403"/>
            <a:ext cx="2120463" cy="2254302"/>
          </a:xfrm>
          <a:prstGeom prst="rect">
            <a:avLst/>
          </a:prstGeom>
        </p:spPr>
      </p:pic>
      <p:pic>
        <p:nvPicPr>
          <p:cNvPr id="4098" name="Picture 2" descr="http://sci.rutgers.edu/forum/attachment.php?attachmentid=26035&amp;stc=1&amp;d=122550650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7423" y="2472250"/>
            <a:ext cx="2000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Question: Which cushion will be most beneficial to prevent wounds?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12217" r="34980" b="9032"/>
          <a:stretch/>
        </p:blipFill>
        <p:spPr>
          <a:xfrm>
            <a:off x="6077526" y="2700288"/>
            <a:ext cx="2609274" cy="267139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12785" r="47942" b="24621"/>
          <a:stretch/>
        </p:blipFill>
        <p:spPr>
          <a:xfrm>
            <a:off x="277792" y="2700288"/>
            <a:ext cx="2500132" cy="274916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2119" r="35366" b="9325"/>
          <a:stretch/>
        </p:blipFill>
        <p:spPr>
          <a:xfrm>
            <a:off x="3121891" y="2700288"/>
            <a:ext cx="2706256" cy="271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87" y="5669869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Foam Cushion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0526" y="566986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 Cushion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9671" y="566986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Cushion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Question: How important is head of bed angle?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-6578" r="375" b="51650"/>
          <a:stretch/>
        </p:blipFill>
        <p:spPr bwMode="auto">
          <a:xfrm>
            <a:off x="103540" y="1612118"/>
            <a:ext cx="3638284" cy="23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r="19818" b="1759"/>
          <a:stretch/>
        </p:blipFill>
        <p:spPr bwMode="auto">
          <a:xfrm>
            <a:off x="4325630" y="4818672"/>
            <a:ext cx="4190609" cy="160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8711" r="10283" b="34530"/>
          <a:stretch/>
        </p:blipFill>
        <p:spPr>
          <a:xfrm>
            <a:off x="4362557" y="1612118"/>
            <a:ext cx="4153683" cy="14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Grp="1"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9378" r="11596" b="34782"/>
          <a:stretch/>
        </p:blipFill>
        <p:spPr>
          <a:xfrm>
            <a:off x="4325631" y="3135062"/>
            <a:ext cx="4190609" cy="1551075"/>
          </a:xfrm>
          <a:prstGeom prst="rect">
            <a:avLst/>
          </a:prstGeom>
          <a:noFill/>
          <a:ln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6" t="58578" r="4126" b="-8439"/>
          <a:stretch/>
        </p:blipFill>
        <p:spPr bwMode="auto">
          <a:xfrm>
            <a:off x="-139489" y="4330750"/>
            <a:ext cx="3807422" cy="227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6207" y="6604084"/>
            <a:ext cx="18165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Goodman and Jacobs, Betz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398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 Elevation </a:t>
            </a:r>
            <a:r>
              <a:rPr lang="en-US" dirty="0" smtClean="0">
                <a:sym typeface="Wingdings" panose="05000000000000000000" pitchFamily="2" charset="2"/>
              </a:rPr>
              <a:t> Sacral Sitting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14129" r="3393" b="13520"/>
          <a:stretch/>
        </p:blipFill>
        <p:spPr bwMode="auto">
          <a:xfrm>
            <a:off x="97971" y="1772996"/>
            <a:ext cx="5170716" cy="3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bm107\Downloads\IMG_16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6" r="31071"/>
          <a:stretch/>
        </p:blipFill>
        <p:spPr bwMode="auto">
          <a:xfrm>
            <a:off x="1831434" y="2993115"/>
            <a:ext cx="1217022" cy="15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sacral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59" y="1758693"/>
            <a:ext cx="3462940" cy="346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bm107\Downloads\IMG_16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6" r="31071"/>
          <a:stretch/>
        </p:blipFill>
        <p:spPr bwMode="auto">
          <a:xfrm>
            <a:off x="6651398" y="2702476"/>
            <a:ext cx="1217022" cy="15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26629" y="2166257"/>
            <a:ext cx="2460171" cy="28411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51398" y="2280784"/>
            <a:ext cx="1610631" cy="26121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1" y="176723"/>
            <a:ext cx="8958896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Question: We know that there is shear when patients slide to the foot of the bed, is there more pressure?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12994" r="35048" b="9719"/>
          <a:stretch/>
        </p:blipFill>
        <p:spPr bwMode="auto">
          <a:xfrm rot="5400000">
            <a:off x="702511" y="4789427"/>
            <a:ext cx="2066782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12219" r="36075" b="9380"/>
          <a:stretch/>
        </p:blipFill>
        <p:spPr bwMode="auto">
          <a:xfrm rot="5400000">
            <a:off x="3290068" y="4732043"/>
            <a:ext cx="2086736" cy="21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16" t="2986" r="3750" b="24305"/>
          <a:stretch/>
        </p:blipFill>
        <p:spPr>
          <a:xfrm>
            <a:off x="6007304" y="4790169"/>
            <a:ext cx="2084832" cy="205940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453"/>
          <a:stretch>
            <a:fillRect/>
          </a:stretch>
        </p:blipFill>
        <p:spPr bwMode="auto">
          <a:xfrm>
            <a:off x="4863628" y="1774209"/>
            <a:ext cx="3881958" cy="187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14" y="1336871"/>
            <a:ext cx="397086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highest values </a:t>
            </a:r>
            <a:r>
              <a:rPr lang="en-US" altLang="en-US" dirty="0" smtClean="0"/>
              <a:t>of shear </a:t>
            </a:r>
            <a:r>
              <a:rPr lang="en-US" altLang="en-US" dirty="0"/>
              <a:t>force </a:t>
            </a:r>
            <a:r>
              <a:rPr lang="en-US" altLang="en-US" dirty="0" smtClean="0"/>
              <a:t>occurred when </a:t>
            </a:r>
            <a:r>
              <a:rPr lang="en-US" altLang="en-US" dirty="0"/>
              <a:t>the subject’s position was shifted 10 cm toward the foot of the </a:t>
            </a:r>
            <a:r>
              <a:rPr lang="en-US" altLang="en-US" dirty="0" smtClean="0"/>
              <a:t>bed</a:t>
            </a: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Patients should be </a:t>
            </a:r>
            <a:r>
              <a:rPr lang="en-US" altLang="en-US" dirty="0"/>
              <a:t>positioned at the bending conformity point or shifted 10 cm from that point toward the head of the </a:t>
            </a:r>
            <a:r>
              <a:rPr lang="en-US" altLang="en-US" dirty="0" smtClean="0"/>
              <a:t>bed*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5415" y="410519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 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3651" y="4322820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5cm toward foot of bed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0227" y="4379091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10cm </a:t>
            </a:r>
            <a:r>
              <a:rPr lang="en-US" altLang="en-US" dirty="0"/>
              <a:t>toward foot of bed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1213" y="407758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 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56035" y="413815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 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80" y="435015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Hips at bed bend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24929" y="6560867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*Mimura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48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Learner will describe 2 indications and the basic function of pressure mapping system for pressure ulcer prevention</a:t>
            </a:r>
          </a:p>
          <a:p>
            <a:r>
              <a:rPr lang="en-US" dirty="0" smtClean="0"/>
              <a:t>Learner will describe 3 characteristics of pressure maps that indicate increased risk of skin breakdown</a:t>
            </a:r>
          </a:p>
          <a:p>
            <a:r>
              <a:rPr lang="en-US" dirty="0" smtClean="0"/>
              <a:t>Learner will describe appropriate pelvic positions on sitting and bed support systems to decrease risk of pressure ulcers at the sacrum</a:t>
            </a:r>
          </a:p>
          <a:p>
            <a:r>
              <a:rPr lang="en-US" dirty="0" smtClean="0"/>
              <a:t>Learner will identify 2 ways in which caregivers can incorporate change in his/her current clinical practice based on pressure mapping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Effects of Positioning on Pressure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746504"/>
            <a:ext cx="8229600" cy="4389120"/>
          </a:xfrm>
        </p:spPr>
        <p:txBody>
          <a:bodyPr/>
          <a:lstStyle/>
          <a:p>
            <a:r>
              <a:rPr lang="en-US" altLang="en-US" dirty="0"/>
              <a:t>Pressures were significantly lower when sitting in an upright chair with feet on floor </a:t>
            </a:r>
            <a:r>
              <a:rPr lang="en-US" altLang="en-US" dirty="0" smtClean="0"/>
              <a:t>(A) </a:t>
            </a:r>
            <a:r>
              <a:rPr lang="en-US" altLang="en-US" dirty="0"/>
              <a:t>than sitting in an upright chair with legs on </a:t>
            </a:r>
            <a:r>
              <a:rPr lang="en-US" altLang="en-US" dirty="0" err="1"/>
              <a:t>legrests</a:t>
            </a:r>
            <a:r>
              <a:rPr lang="en-US" altLang="en-US" dirty="0"/>
              <a:t> </a:t>
            </a:r>
            <a:r>
              <a:rPr lang="en-US" altLang="en-US" dirty="0" smtClean="0"/>
              <a:t>(B)*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167943" name="Picture 7" descr="pos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7231" r="47289" b="59485"/>
          <a:stretch>
            <a:fillRect/>
          </a:stretch>
        </p:blipFill>
        <p:spPr bwMode="auto">
          <a:xfrm>
            <a:off x="5089003" y="3581400"/>
            <a:ext cx="29577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pos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6020" r="64665" b="59584"/>
          <a:stretch/>
        </p:blipFill>
        <p:spPr bwMode="auto">
          <a:xfrm>
            <a:off x="1523999" y="3489037"/>
            <a:ext cx="2873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1717" y="4872942"/>
            <a:ext cx="162046" cy="1006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15855" y="4589683"/>
            <a:ext cx="858982" cy="36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67454" y="6627168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900" dirty="0" smtClean="0"/>
              <a:t>*</a:t>
            </a:r>
            <a:r>
              <a:rPr lang="en-US" altLang="en-US" sz="900" dirty="0" err="1" smtClean="0"/>
              <a:t>Defloor</a:t>
            </a:r>
            <a:r>
              <a:rPr lang="en-US" altLang="en-US" sz="900" dirty="0" smtClean="0"/>
              <a:t> </a:t>
            </a:r>
            <a:r>
              <a:rPr lang="en-US" altLang="en-US" sz="900" dirty="0"/>
              <a:t>et al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39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396" y="0"/>
            <a:ext cx="8229600" cy="1169753"/>
          </a:xfrm>
        </p:spPr>
        <p:txBody>
          <a:bodyPr/>
          <a:lstStyle/>
          <a:p>
            <a:r>
              <a:rPr lang="en-US" altLang="en-US" dirty="0"/>
              <a:t>Bedside Chair Variations</a:t>
            </a:r>
          </a:p>
        </p:txBody>
      </p:sp>
      <p:pic>
        <p:nvPicPr>
          <p:cNvPr id="1208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3469" r="79462" b="52858"/>
          <a:stretch>
            <a:fillRect/>
          </a:stretch>
        </p:blipFill>
        <p:spPr>
          <a:xfrm>
            <a:off x="228600" y="859971"/>
            <a:ext cx="37623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3339" r="43056" b="53311"/>
          <a:stretch>
            <a:fillRect/>
          </a:stretch>
        </p:blipFill>
        <p:spPr bwMode="auto">
          <a:xfrm>
            <a:off x="4648199" y="783771"/>
            <a:ext cx="3768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066800" y="5018314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Bedside Chair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648199" y="4931229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dirty="0">
                <a:latin typeface="Arial" pitchFamily="34" charset="0"/>
              </a:rPr>
              <a:t>Bedside Chair with </a:t>
            </a:r>
            <a:r>
              <a:rPr lang="en-US" altLang="en-US" dirty="0" err="1">
                <a:latin typeface="Arial" pitchFamily="34" charset="0"/>
              </a:rPr>
              <a:t>Legrests</a:t>
            </a:r>
            <a:r>
              <a:rPr lang="en-US" altLang="en-US" dirty="0">
                <a:latin typeface="Arial" pitchFamily="34" charset="0"/>
              </a:rPr>
              <a:t> Elevated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5" b="25700"/>
          <a:stretch/>
        </p:blipFill>
        <p:spPr>
          <a:xfrm rot="16200000">
            <a:off x="1290989" y="5704457"/>
            <a:ext cx="1170874" cy="856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6" b="25653"/>
          <a:stretch/>
        </p:blipFill>
        <p:spPr>
          <a:xfrm rot="16200000">
            <a:off x="6355830" y="5700822"/>
            <a:ext cx="1214346" cy="9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179741"/>
            <a:ext cx="8229600" cy="1169753"/>
          </a:xfrm>
        </p:spPr>
        <p:txBody>
          <a:bodyPr/>
          <a:lstStyle/>
          <a:p>
            <a:r>
              <a:rPr lang="en-US" dirty="0" smtClean="0"/>
              <a:t>The Future: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Continuous Pressure Mapping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708"/>
            <a:ext cx="8229600" cy="5746662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visual feedback</a:t>
            </a:r>
          </a:p>
          <a:p>
            <a:r>
              <a:rPr lang="en-US" dirty="0" smtClean="0"/>
              <a:t>Prevention of magnitude and duration of pressure points</a:t>
            </a:r>
          </a:p>
          <a:p>
            <a:r>
              <a:rPr lang="en-US" dirty="0" smtClean="0"/>
              <a:t>Evaluates effectiveness of off-loading</a:t>
            </a:r>
          </a:p>
          <a:p>
            <a:r>
              <a:rPr lang="en-US" dirty="0" smtClean="0"/>
              <a:t>Timely and documented </a:t>
            </a:r>
            <a:r>
              <a:rPr lang="en-US" dirty="0" err="1" smtClean="0"/>
              <a:t>weightshifting</a:t>
            </a:r>
            <a:r>
              <a:rPr lang="en-US" dirty="0" smtClean="0"/>
              <a:t>/repositioning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200" y="3413211"/>
            <a:ext cx="8571346" cy="3407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40" r="4517" b="2593"/>
          <a:stretch/>
        </p:blipFill>
        <p:spPr>
          <a:xfrm>
            <a:off x="307076" y="3064290"/>
            <a:ext cx="8467470" cy="37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Question: Can continuous pressure monitoring prevent pressure ulcers?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Pilot studies (non-RCT’s) of continuous mapping have shown positive effects on:		</a:t>
            </a:r>
          </a:p>
          <a:p>
            <a:pPr lvl="2"/>
            <a:r>
              <a:rPr lang="en-US" dirty="0"/>
              <a:t>Rate of repositioning/turning by healthcare members</a:t>
            </a:r>
          </a:p>
          <a:p>
            <a:pPr lvl="2"/>
            <a:r>
              <a:rPr lang="en-US" dirty="0"/>
              <a:t>Effectiveness of pressure distribution with turns</a:t>
            </a:r>
          </a:p>
          <a:p>
            <a:pPr lvl="2"/>
            <a:r>
              <a:rPr lang="en-US" dirty="0"/>
              <a:t>Patient and family request and participation in </a:t>
            </a:r>
            <a:r>
              <a:rPr lang="en-US" dirty="0" err="1"/>
              <a:t>weightshifting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First RCT in progress (Wong et al)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35" y="4407196"/>
            <a:ext cx="3603048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3706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51 </a:t>
            </a:r>
            <a:r>
              <a:rPr lang="en-US" sz="2400" dirty="0"/>
              <a:t>year-old male with …</a:t>
            </a:r>
          </a:p>
          <a:p>
            <a:pPr lvl="1"/>
            <a:r>
              <a:rPr lang="en-US" sz="2400" dirty="0"/>
              <a:t>Diagnosis of </a:t>
            </a:r>
            <a:r>
              <a:rPr lang="en-US" sz="2400" dirty="0" smtClean="0"/>
              <a:t>T2 spinal infarct </a:t>
            </a:r>
            <a:endParaRPr lang="en-US" sz="2400" dirty="0"/>
          </a:p>
          <a:p>
            <a:pPr lvl="1"/>
            <a:r>
              <a:rPr lang="en-US" sz="2400" dirty="0" smtClean="0"/>
              <a:t>Admitted with Stage II ischial wound and </a:t>
            </a:r>
            <a:r>
              <a:rPr lang="en-US" sz="2400" dirty="0" err="1"/>
              <a:t>u</a:t>
            </a:r>
            <a:r>
              <a:rPr lang="en-US" sz="2400" dirty="0" err="1" smtClean="0"/>
              <a:t>nstagable</a:t>
            </a:r>
            <a:r>
              <a:rPr lang="en-US" sz="2400" dirty="0" smtClean="0"/>
              <a:t> sacral wound</a:t>
            </a:r>
          </a:p>
          <a:p>
            <a:pPr lvl="1"/>
            <a:r>
              <a:rPr lang="en-US" sz="2400" dirty="0" smtClean="0"/>
              <a:t>Presentation </a:t>
            </a:r>
            <a:r>
              <a:rPr lang="en-US" sz="2400" dirty="0"/>
              <a:t>consistent with T</a:t>
            </a:r>
            <a:r>
              <a:rPr lang="en-US" sz="2400" dirty="0" smtClean="0"/>
              <a:t>2 </a:t>
            </a:r>
            <a:r>
              <a:rPr lang="en-US" sz="2400" dirty="0"/>
              <a:t>ASIA  </a:t>
            </a:r>
            <a:r>
              <a:rPr lang="en-US" sz="2400" dirty="0" smtClean="0"/>
              <a:t>A </a:t>
            </a:r>
            <a:r>
              <a:rPr lang="en-US" sz="2400" dirty="0"/>
              <a:t>SCI</a:t>
            </a:r>
          </a:p>
          <a:p>
            <a:pPr lvl="1"/>
            <a:r>
              <a:rPr lang="en-US" sz="2400" dirty="0" smtClean="0"/>
              <a:t>Admitted </a:t>
            </a:r>
            <a:r>
              <a:rPr lang="en-US" sz="2400" dirty="0"/>
              <a:t>with mechanical ventilation</a:t>
            </a:r>
          </a:p>
          <a:p>
            <a:pPr lvl="1"/>
            <a:r>
              <a:rPr lang="en-US" sz="2400" dirty="0" smtClean="0"/>
              <a:t>Multi </a:t>
            </a:r>
            <a:r>
              <a:rPr lang="en-US" sz="2400" dirty="0"/>
              <a:t>high risk factors for skin </a:t>
            </a:r>
            <a:r>
              <a:rPr lang="en-US" sz="2400" dirty="0" smtClean="0"/>
              <a:t>breakdown</a:t>
            </a:r>
            <a:endParaRPr lang="en-US" sz="24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7" y="248771"/>
            <a:ext cx="8229600" cy="1169753"/>
          </a:xfrm>
        </p:spPr>
        <p:txBody>
          <a:bodyPr/>
          <a:lstStyle/>
          <a:p>
            <a:r>
              <a:rPr lang="en-US" sz="3600" dirty="0" smtClean="0"/>
              <a:t>Case Study #2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0921654"/>
              </p:ext>
            </p:extLst>
          </p:nvPr>
        </p:nvGraphicFramePr>
        <p:xfrm>
          <a:off x="210457" y="972457"/>
          <a:ext cx="8715829" cy="526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9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Seating Recommendations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395785" y="1127247"/>
            <a:ext cx="7246961" cy="2443560"/>
          </a:xfrm>
          <a:prstGeom prst="wedgeEllipseCallout">
            <a:avLst>
              <a:gd name="adj1" fmla="val -7279"/>
              <a:gd name="adj2" fmla="val 63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"</a:t>
            </a:r>
            <a:r>
              <a:rPr lang="en-US" sz="3200" dirty="0" smtClean="0"/>
              <a:t>I am not </a:t>
            </a:r>
            <a:r>
              <a:rPr lang="en-US" sz="3200" dirty="0"/>
              <a:t>getting back in that </a:t>
            </a:r>
            <a:r>
              <a:rPr lang="en-US" sz="3200" dirty="0" smtClean="0"/>
              <a:t>bed“</a:t>
            </a:r>
          </a:p>
          <a:p>
            <a:pPr algn="ctr"/>
            <a:r>
              <a:rPr lang="en-US" sz="3200" dirty="0" smtClean="0"/>
              <a:t>“I can’t breathe”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27" y="4470013"/>
            <a:ext cx="3214976" cy="232008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0" y="3698543"/>
            <a:ext cx="2457308" cy="1123919"/>
          </a:xfrm>
          <a:prstGeom prst="wedgeEllipseCallout">
            <a:avLst>
              <a:gd name="adj1" fmla="val 29510"/>
              <a:gd name="adj2" fmla="val 60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Bedrest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6302565" y="3153969"/>
            <a:ext cx="2640842" cy="11065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does the evidence say?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6441886" y="4877385"/>
            <a:ext cx="2362200" cy="935599"/>
          </a:xfrm>
          <a:prstGeom prst="wedgeEllipseCallout">
            <a:avLst>
              <a:gd name="adj1" fmla="val -28578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OOB for meals and therapies</a:t>
            </a:r>
          </a:p>
        </p:txBody>
      </p:sp>
    </p:spTree>
    <p:extLst>
      <p:ext uri="{BB962C8B-B14F-4D97-AF65-F5344CB8AC3E}">
        <p14:creationId xmlns:p14="http://schemas.microsoft.com/office/powerpoint/2010/main" val="14950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9661" y="1861838"/>
            <a:ext cx="1176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HOB 45° </a:t>
            </a:r>
            <a:r>
              <a:rPr lang="pt-BR" dirty="0"/>
              <a:t>L =  70.5 R= 70 </a:t>
            </a:r>
            <a:endParaRPr lang="pt-BR" dirty="0" smtClean="0"/>
          </a:p>
          <a:p>
            <a:r>
              <a:rPr lang="pt-BR" dirty="0" smtClean="0"/>
              <a:t>S</a:t>
            </a:r>
            <a:r>
              <a:rPr lang="pt-BR" dirty="0"/>
              <a:t>= 80.4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153" y="1994670"/>
            <a:ext cx="129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HOB 20°</a:t>
            </a:r>
            <a:endParaRPr lang="en-US" dirty="0"/>
          </a:p>
          <a:p>
            <a:r>
              <a:rPr lang="en-US" dirty="0"/>
              <a:t>L =44.7  </a:t>
            </a:r>
          </a:p>
          <a:p>
            <a:r>
              <a:rPr lang="en-US" dirty="0"/>
              <a:t>R= 38</a:t>
            </a:r>
          </a:p>
          <a:p>
            <a:r>
              <a:rPr lang="en-US" dirty="0"/>
              <a:t>S= 39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088" y="4418979"/>
            <a:ext cx="1392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HOB 60° </a:t>
            </a:r>
            <a:endParaRPr lang="en-US" dirty="0"/>
          </a:p>
          <a:p>
            <a:r>
              <a:rPr lang="en-US" dirty="0"/>
              <a:t>L =  66.5</a:t>
            </a:r>
          </a:p>
          <a:p>
            <a:r>
              <a:rPr lang="en-US" dirty="0"/>
              <a:t>R= 86.6</a:t>
            </a:r>
          </a:p>
          <a:p>
            <a:r>
              <a:rPr lang="en-US" dirty="0"/>
              <a:t>S= 256.0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2193" y="4225553"/>
            <a:ext cx="21648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Sidelying</a:t>
            </a:r>
            <a:r>
              <a:rPr lang="en-US" sz="1600" dirty="0"/>
              <a:t> with wedge</a:t>
            </a:r>
          </a:p>
          <a:p>
            <a:r>
              <a:rPr lang="en-US" u="sng" dirty="0" smtClean="0"/>
              <a:t>HOB 20</a:t>
            </a:r>
            <a:r>
              <a:rPr lang="en-US" u="sng" dirty="0"/>
              <a:t>° </a:t>
            </a:r>
            <a:endParaRPr lang="en-US" dirty="0"/>
          </a:p>
          <a:p>
            <a:r>
              <a:rPr lang="en-US" dirty="0"/>
              <a:t>L = </a:t>
            </a:r>
            <a:r>
              <a:rPr lang="en-US" dirty="0" smtClean="0"/>
              <a:t>0</a:t>
            </a:r>
            <a:endParaRPr lang="en-US" dirty="0"/>
          </a:p>
          <a:p>
            <a:r>
              <a:rPr lang="en-US" dirty="0"/>
              <a:t>R= 46.8</a:t>
            </a:r>
          </a:p>
          <a:p>
            <a:r>
              <a:rPr lang="en-US" dirty="0"/>
              <a:t>S= 0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834" y="40787"/>
            <a:ext cx="252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Left Ischium                                                                                                                 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 Right Ischium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Sacrum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Pressures in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205" y="1033373"/>
            <a:ext cx="248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HOB Positions</a:t>
            </a:r>
            <a:endParaRPr lang="en-US" sz="2800" b="1" u="sng" dirty="0"/>
          </a:p>
        </p:txBody>
      </p:sp>
      <p:pic>
        <p:nvPicPr>
          <p:cNvPr id="12" name="Picture 11" descr="C:\Users\abm107\Desktop\bed combo vs prelim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13407" r="63027" b="55752"/>
          <a:stretch/>
        </p:blipFill>
        <p:spPr bwMode="auto">
          <a:xfrm>
            <a:off x="1516005" y="1824439"/>
            <a:ext cx="2362201" cy="220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abm107\Desktop\bed combo vs prelim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5" t="56699" r="24122" b="10877"/>
          <a:stretch/>
        </p:blipFill>
        <p:spPr bwMode="auto">
          <a:xfrm>
            <a:off x="4345687" y="4371432"/>
            <a:ext cx="2276293" cy="220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Content Placeholder 5" descr="C:\Users\abm107\Desktop\bed combo vs prelim.gi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55275" r="61945" b="12314"/>
          <a:stretch/>
        </p:blipFill>
        <p:spPr bwMode="auto">
          <a:xfrm>
            <a:off x="1664700" y="4372739"/>
            <a:ext cx="2362201" cy="2146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abm107\Desktop\vsreal45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034" r="36976" b="13279"/>
          <a:stretch/>
        </p:blipFill>
        <p:spPr bwMode="auto">
          <a:xfrm>
            <a:off x="4345687" y="1848368"/>
            <a:ext cx="2362201" cy="220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0402" y="5180045"/>
            <a:ext cx="28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9013" y="27202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2815" y="5117919"/>
            <a:ext cx="28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6109" y="2523654"/>
            <a:ext cx="28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1811" y="2306102"/>
            <a:ext cx="214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1595" y="27202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7105" y="58608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5752" y="441897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trunk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200" y="50543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6139" y="233881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14116" y="2523654"/>
            <a:ext cx="28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6778" y="5999359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7229658" y="6334780"/>
            <a:ext cx="225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dirty="0" smtClean="0"/>
              <a:t> </a:t>
            </a:r>
            <a:r>
              <a:rPr lang="en-US" sz="1400" dirty="0" smtClean="0"/>
              <a:t>= therapist’s arm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20510" y="53949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30</a:t>
            </a: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º Sidelying Position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762000"/>
            <a:ext cx="3962400" cy="5140325"/>
          </a:xfrm>
          <a:noFill/>
          <a:ln/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6019800" y="12954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5867400" y="19812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5257800" y="28956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553200" y="2819400"/>
            <a:ext cx="1890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latin typeface="Arial" pitchFamily="34" charset="0"/>
              </a:rPr>
              <a:t>Pillow between knees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086600" y="1828800"/>
            <a:ext cx="1978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latin typeface="Arial" pitchFamily="34" charset="0"/>
              </a:rPr>
              <a:t>Wedge or folded pillow</a:t>
            </a:r>
          </a:p>
          <a:p>
            <a:pPr eaLnBrk="1" hangingPunct="1"/>
            <a:r>
              <a:rPr lang="en-US" altLang="en-US" sz="1400">
                <a:latin typeface="Arial" pitchFamily="34" charset="0"/>
              </a:rPr>
              <a:t>above sacrum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375525" y="1077913"/>
            <a:ext cx="1639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latin typeface="Arial" pitchFamily="34" charset="0"/>
              </a:rPr>
              <a:t>HOB less than </a:t>
            </a: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30º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00400" y="5486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pitchFamily="34" charset="0"/>
              </a:rPr>
              <a:t>30º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657600" y="4724400"/>
            <a:ext cx="19050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657600" y="57150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41438" y="6482687"/>
            <a:ext cx="79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PVA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8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495" grpId="0" animBg="1"/>
      <p:bldP spid="204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/>
              <a:t>30</a:t>
            </a:r>
            <a:r>
              <a:rPr lang="en-US" altLang="en-US">
                <a:cs typeface="Arial" pitchFamily="34" charset="0"/>
              </a:rPr>
              <a:t>º</a:t>
            </a:r>
            <a:r>
              <a:rPr lang="en-US" altLang="en-US"/>
              <a:t> Sidelying Position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458200" cy="5257800"/>
          </a:xfrm>
          <a:noFill/>
        </p:spPr>
        <p:txBody>
          <a:bodyPr/>
          <a:lstStyle/>
          <a:p>
            <a:r>
              <a:rPr lang="en-US" altLang="en-US" sz="2400" dirty="0" smtClean="0"/>
              <a:t>Redistributes </a:t>
            </a:r>
            <a:r>
              <a:rPr lang="en-US" altLang="en-US" sz="2400" dirty="0"/>
              <a:t>weight from bony areas to areas of larger muscle mass</a:t>
            </a:r>
          </a:p>
          <a:p>
            <a:r>
              <a:rPr lang="en-US" altLang="en-US" sz="2400" dirty="0"/>
              <a:t>Studies indicate that contact pressure is transferred to a </a:t>
            </a:r>
            <a:r>
              <a:rPr lang="en-US" altLang="en-US" sz="2400" dirty="0" smtClean="0"/>
              <a:t>lower </a:t>
            </a:r>
            <a:r>
              <a:rPr lang="en-US" altLang="en-US" sz="2400" dirty="0"/>
              <a:t>risk area (gluteal muscles)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 smtClean="0"/>
              <a:t>-Gluteal muscles </a:t>
            </a:r>
            <a:r>
              <a:rPr lang="en-US" altLang="en-US" sz="2400" dirty="0"/>
              <a:t>can tolerate pressure up to 3.5 </a:t>
            </a:r>
            <a:r>
              <a:rPr lang="en-US" altLang="en-US" sz="2400" dirty="0" smtClean="0"/>
              <a:t>	times higher than </a:t>
            </a:r>
            <a:r>
              <a:rPr lang="en-US" altLang="en-US" sz="2400" dirty="0"/>
              <a:t>those tolerated over bony </a:t>
            </a:r>
            <a:r>
              <a:rPr lang="en-US" altLang="en-US" sz="2400" dirty="0" smtClean="0"/>
              <a:t>	prominences*</a:t>
            </a: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 marL="114300" indent="0">
              <a:buNone/>
            </a:pPr>
            <a:endParaRPr lang="en-US" altLang="en-US" dirty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126287" y="6583363"/>
            <a:ext cx="9685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dirty="0" smtClean="0">
                <a:latin typeface="Arial" pitchFamily="34" charset="0"/>
              </a:rPr>
              <a:t> *Colin </a:t>
            </a:r>
            <a:r>
              <a:rPr lang="en-US" altLang="en-US" sz="1200" dirty="0">
                <a:latin typeface="Arial" pitchFamily="34" charset="0"/>
              </a:rPr>
              <a:t>et </a:t>
            </a:r>
            <a:r>
              <a:rPr lang="en-US" altLang="en-US" sz="1200" dirty="0" smtClean="0">
                <a:latin typeface="Arial" pitchFamily="34" charset="0"/>
              </a:rPr>
              <a:t>al</a:t>
            </a:r>
            <a:endParaRPr lang="en-US" altLang="en-US" sz="1200" dirty="0">
              <a:latin typeface="Arial" pitchFamily="34" charset="0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72623" r="21158"/>
          <a:stretch>
            <a:fillRect/>
          </a:stretch>
        </p:blipFill>
        <p:spPr bwMode="auto">
          <a:xfrm>
            <a:off x="5486400" y="4310063"/>
            <a:ext cx="3581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6019800" y="5562600"/>
            <a:ext cx="457200" cy="457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7239000" y="5562600"/>
            <a:ext cx="533400" cy="457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6096000" y="6019800"/>
            <a:ext cx="1143000" cy="3048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 animBg="1"/>
      <p:bldP spid="91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7511" y="1475571"/>
            <a:ext cx="8229600" cy="4389120"/>
          </a:xfrm>
        </p:spPr>
        <p:txBody>
          <a:bodyPr/>
          <a:lstStyle/>
          <a:p>
            <a:r>
              <a:rPr lang="en-US" dirty="0"/>
              <a:t>No financial </a:t>
            </a:r>
            <a:r>
              <a:rPr lang="en-US" dirty="0" smtClean="0"/>
              <a:t>interest in any product represented</a:t>
            </a:r>
          </a:p>
          <a:p>
            <a:r>
              <a:rPr lang="en-US" dirty="0" smtClean="0"/>
              <a:t>No conflicts </a:t>
            </a:r>
            <a:r>
              <a:rPr lang="en-US" dirty="0"/>
              <a:t>of </a:t>
            </a:r>
            <a:r>
              <a:rPr lang="en-US" dirty="0" smtClean="0"/>
              <a:t>interest with vendors/manufacturers </a:t>
            </a:r>
            <a:endParaRPr lang="en-US" dirty="0"/>
          </a:p>
          <a:p>
            <a:r>
              <a:rPr lang="en-US" dirty="0"/>
              <a:t>Written consent obtained for photos by patients or POA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36" name="Picture 12" descr="http://www.hyox.com/wp-content/uploads/2009/11/wound-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53" y="4084764"/>
            <a:ext cx="4265270" cy="23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5846" y="6482323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www.hyox.com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962092" y="3282339"/>
            <a:ext cx="570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Physical Therapy</a:t>
            </a:r>
            <a:endParaRPr lang="en-US" sz="4000" b="1" spc="300" dirty="0">
              <a:solidFill>
                <a:srgbClr val="92D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14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m107\Desktop\chair combo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3607" r="72081" b="54034"/>
          <a:stretch/>
        </p:blipFill>
        <p:spPr bwMode="auto">
          <a:xfrm>
            <a:off x="1706817" y="1861457"/>
            <a:ext cx="2289734" cy="2099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abm107\Desktop\chair combo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9" t="13963" r="22635" b="54180"/>
          <a:stretch/>
        </p:blipFill>
        <p:spPr bwMode="auto">
          <a:xfrm>
            <a:off x="4526402" y="1861457"/>
            <a:ext cx="2349500" cy="2042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abm107\Desktop\nowpic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11620" r="36658" b="10815"/>
          <a:stretch/>
        </p:blipFill>
        <p:spPr bwMode="auto">
          <a:xfrm>
            <a:off x="4490597" y="4208788"/>
            <a:ext cx="2385305" cy="2179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2520" y="1965303"/>
            <a:ext cx="1176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30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° tilt</a:t>
            </a:r>
          </a:p>
          <a:p>
            <a:r>
              <a:rPr lang="en-US" dirty="0"/>
              <a:t>L =  </a:t>
            </a:r>
            <a:r>
              <a:rPr lang="en-US" dirty="0" smtClean="0"/>
              <a:t>89</a:t>
            </a:r>
            <a:endParaRPr lang="en-US" dirty="0"/>
          </a:p>
          <a:p>
            <a:r>
              <a:rPr lang="en-US" dirty="0"/>
              <a:t>R= </a:t>
            </a:r>
            <a:r>
              <a:rPr lang="en-US" dirty="0" smtClean="0"/>
              <a:t>88.1</a:t>
            </a:r>
            <a:endParaRPr lang="en-US" dirty="0"/>
          </a:p>
          <a:p>
            <a:r>
              <a:rPr lang="en-US" dirty="0"/>
              <a:t>S= 0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153" y="1994670"/>
            <a:ext cx="129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5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° tilt</a:t>
            </a:r>
          </a:p>
          <a:p>
            <a:r>
              <a:rPr lang="en-US" dirty="0"/>
              <a:t>L =  </a:t>
            </a:r>
            <a:r>
              <a:rPr lang="en-US" dirty="0" smtClean="0"/>
              <a:t>100.7</a:t>
            </a:r>
            <a:endParaRPr lang="en-US" dirty="0"/>
          </a:p>
          <a:p>
            <a:r>
              <a:rPr lang="en-US" dirty="0"/>
              <a:t>R= 9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S= 0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088" y="4418979"/>
            <a:ext cx="1392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</a:t>
            </a:r>
            <a:r>
              <a:rPr lang="en-US" u="sng" dirty="0" smtClean="0"/>
              <a:t>5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° tilt</a:t>
            </a:r>
          </a:p>
          <a:p>
            <a:r>
              <a:rPr lang="en-US" dirty="0"/>
              <a:t>L =  </a:t>
            </a:r>
            <a:r>
              <a:rPr lang="en-US" dirty="0" smtClean="0"/>
              <a:t>65.1</a:t>
            </a:r>
            <a:endParaRPr lang="en-US" dirty="0"/>
          </a:p>
          <a:p>
            <a:r>
              <a:rPr lang="en-US" dirty="0"/>
              <a:t>R= </a:t>
            </a:r>
            <a:r>
              <a:rPr lang="en-US" dirty="0" smtClean="0"/>
              <a:t>78.7</a:t>
            </a:r>
            <a:endParaRPr lang="en-US" dirty="0"/>
          </a:p>
          <a:p>
            <a:r>
              <a:rPr lang="en-US" dirty="0"/>
              <a:t>S= 0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9659" y="4418979"/>
            <a:ext cx="126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60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° tilt</a:t>
            </a:r>
            <a:endParaRPr lang="en-US" u="sng" dirty="0"/>
          </a:p>
          <a:p>
            <a:r>
              <a:rPr lang="en-US" dirty="0"/>
              <a:t>L =  </a:t>
            </a:r>
            <a:r>
              <a:rPr lang="en-US" dirty="0" smtClean="0"/>
              <a:t>59.5</a:t>
            </a:r>
            <a:endParaRPr lang="en-US" dirty="0"/>
          </a:p>
          <a:p>
            <a:r>
              <a:rPr lang="en-US" dirty="0"/>
              <a:t>R= </a:t>
            </a:r>
            <a:r>
              <a:rPr lang="en-US" dirty="0" smtClean="0"/>
              <a:t>65.8</a:t>
            </a:r>
            <a:endParaRPr lang="en-US" dirty="0"/>
          </a:p>
          <a:p>
            <a:r>
              <a:rPr lang="en-US" dirty="0"/>
              <a:t>S= 0 </a:t>
            </a:r>
          </a:p>
          <a:p>
            <a:endParaRPr lang="en-US" dirty="0"/>
          </a:p>
        </p:txBody>
      </p:sp>
      <p:pic>
        <p:nvPicPr>
          <p:cNvPr id="9" name="Picture 8" descr="C:\Users\abm107\Desktop\chair combo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55772" r="71139" b="11378"/>
          <a:stretch/>
        </p:blipFill>
        <p:spPr bwMode="auto">
          <a:xfrm>
            <a:off x="1618068" y="4225553"/>
            <a:ext cx="2467232" cy="214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834" y="40787"/>
            <a:ext cx="252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Left Ischium                                                                                                                 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 Right Ischium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Sacrum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Pressures in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4705" y="1073496"/>
            <a:ext cx="347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Power Tilt Positions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161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 sz="3600"/>
              <a:t>Effects of Positioning on Pressure</a:t>
            </a:r>
            <a:r>
              <a:rPr lang="en-US" altLang="en-US" sz="2800" b="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Defloor</a:t>
            </a:r>
            <a:r>
              <a:rPr lang="en-US" altLang="en-US" dirty="0"/>
              <a:t> et </a:t>
            </a:r>
            <a:r>
              <a:rPr lang="en-US" altLang="en-US" dirty="0" smtClean="0"/>
              <a:t>al* </a:t>
            </a:r>
            <a:r>
              <a:rPr lang="en-US" altLang="en-US" dirty="0"/>
              <a:t>quantified interface pressures in different </a:t>
            </a:r>
            <a:r>
              <a:rPr lang="en-US" altLang="en-US" dirty="0" smtClean="0"/>
              <a:t>positions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Lowest pressures were in a </a:t>
            </a:r>
            <a:r>
              <a:rPr lang="en-US" altLang="en-US" b="1" i="1" dirty="0"/>
              <a:t>tilted</a:t>
            </a:r>
            <a:r>
              <a:rPr lang="en-US" altLang="en-US" dirty="0"/>
              <a:t> back </a:t>
            </a:r>
            <a:r>
              <a:rPr lang="en-US" altLang="en-US" dirty="0" smtClean="0"/>
              <a:t>chair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Pressure distributed to larger surface area of back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dirty="0"/>
              <a:t> </a:t>
            </a:r>
          </a:p>
        </p:txBody>
      </p:sp>
      <p:pic>
        <p:nvPicPr>
          <p:cNvPr id="133125" name="Picture 5" descr="pos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0" t="12719" r="34175" b="60191"/>
          <a:stretch/>
        </p:blipFill>
        <p:spPr bwMode="auto">
          <a:xfrm>
            <a:off x="941696" y="2890684"/>
            <a:ext cx="3630304" cy="34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886200" y="2890684"/>
            <a:ext cx="685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81817" y="6354921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</a:t>
            </a:r>
            <a:r>
              <a:rPr lang="en-US" sz="1050" dirty="0" err="1" smtClean="0"/>
              <a:t>Defloor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01" y="2890684"/>
            <a:ext cx="3395816" cy="3395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5860" y="6595334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www.invacare.com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804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5188" y="459475"/>
            <a:ext cx="8229600" cy="11697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0" baseline="0">
                <a:ln>
                  <a:noFill/>
                </a:ln>
                <a:solidFill>
                  <a:srgbClr val="FFDD7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 of Pressure Mapping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723" y="1044352"/>
            <a:ext cx="8229600" cy="515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FCAF17"/>
              </a:buClr>
              <a:buFont typeface="Arial" pitchFamily="34" charset="0"/>
              <a:buChar char="•"/>
              <a:defRPr sz="22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FCAF17"/>
              </a:buClr>
              <a:buFont typeface="Arial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FCAF17"/>
              </a:buClr>
              <a:buFont typeface="Arial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rgbClr val="FCAF17"/>
              </a:buClr>
              <a:buFont typeface="Arial" pitchFamily="34" charset="0"/>
              <a:buChar char="•"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rgbClr val="FCAF17"/>
              </a:buClr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Best position for minimal pressure at sacral and </a:t>
            </a:r>
            <a:r>
              <a:rPr lang="en-US" dirty="0" err="1" smtClean="0"/>
              <a:t>ischial</a:t>
            </a:r>
            <a:r>
              <a:rPr lang="en-US" dirty="0" smtClean="0"/>
              <a:t> areas:</a:t>
            </a:r>
          </a:p>
          <a:p>
            <a:pPr lvl="1"/>
            <a:r>
              <a:rPr lang="en-US" dirty="0" smtClean="0"/>
              <a:t>30 degree </a:t>
            </a:r>
            <a:r>
              <a:rPr lang="en-US" dirty="0" err="1" smtClean="0"/>
              <a:t>sidelying</a:t>
            </a:r>
            <a:r>
              <a:rPr lang="en-US" dirty="0" smtClean="0"/>
              <a:t> with wedge with HOB less than 30 degrees</a:t>
            </a:r>
          </a:p>
          <a:p>
            <a:pPr lvl="2"/>
            <a:r>
              <a:rPr lang="en-US" dirty="0" smtClean="0"/>
              <a:t>Also supported by literature*</a:t>
            </a:r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Next best position for minimal pressure at sacral area and reduced at </a:t>
            </a:r>
            <a:r>
              <a:rPr lang="en-US" dirty="0" err="1" smtClean="0"/>
              <a:t>ischial</a:t>
            </a:r>
            <a:r>
              <a:rPr lang="en-US" dirty="0" smtClean="0"/>
              <a:t> area = tilt in space wheelchair at 60 degree tilt, open area between seat cushion and back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2" y="2188649"/>
            <a:ext cx="3193487" cy="2771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3102" y="3764609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wound offloading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9988" y="3764609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of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345"/>
            <a:ext cx="8229600" cy="871542"/>
          </a:xfrm>
        </p:spPr>
        <p:txBody>
          <a:bodyPr/>
          <a:lstStyle/>
          <a:p>
            <a:r>
              <a:rPr lang="en-US" dirty="0" smtClean="0"/>
              <a:t>Sacral/Coccygeal Pressure Relief in Tilt Chairs</a:t>
            </a:r>
            <a:endParaRPr lang="en-US" dirty="0"/>
          </a:p>
        </p:txBody>
      </p:sp>
      <p:pic>
        <p:nvPicPr>
          <p:cNvPr id="7" name="Picture 4" descr="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10" y="1337887"/>
            <a:ext cx="3959790" cy="527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nip Same Side Corner Rectangle 7"/>
          <p:cNvSpPr/>
          <p:nvPr/>
        </p:nvSpPr>
        <p:spPr>
          <a:xfrm flipV="1">
            <a:off x="5083629" y="3211284"/>
            <a:ext cx="3352800" cy="533400"/>
          </a:xfrm>
          <a:prstGeom prst="snip2Same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943" y="2000656"/>
            <a:ext cx="4150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Chair is configured for space </a:t>
            </a:r>
          </a:p>
          <a:p>
            <a:r>
              <a:rPr lang="en-US" dirty="0" smtClean="0"/>
              <a:t>between the inferior aspect of </a:t>
            </a:r>
          </a:p>
          <a:p>
            <a:r>
              <a:rPr lang="en-US" dirty="0" smtClean="0"/>
              <a:t>the wheelchair back and the </a:t>
            </a:r>
          </a:p>
          <a:p>
            <a:r>
              <a:rPr lang="en-US" dirty="0" smtClean="0"/>
              <a:t>superior aspect of the cushion to</a:t>
            </a:r>
          </a:p>
          <a:p>
            <a:r>
              <a:rPr lang="en-US" dirty="0" smtClean="0"/>
              <a:t>unweight sacrum/coccyx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Pelvis remains stable/neutral in</a:t>
            </a:r>
          </a:p>
          <a:p>
            <a:r>
              <a:rPr lang="en-US" dirty="0"/>
              <a:t>t</a:t>
            </a:r>
            <a:r>
              <a:rPr lang="en-US" dirty="0" smtClean="0"/>
              <a:t>ilt-in-space system, thus, no increase </a:t>
            </a:r>
          </a:p>
          <a:p>
            <a:r>
              <a:rPr lang="en-US" dirty="0" smtClean="0"/>
              <a:t>In sacral/coccygeal pressure with</a:t>
            </a:r>
          </a:p>
          <a:p>
            <a:r>
              <a:rPr lang="en-US" dirty="0" smtClean="0"/>
              <a:t>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Question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96" y="1535009"/>
            <a:ext cx="8229600" cy="49557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Will sitting after a left hip disarticulation put too much pressure on the incision?</a:t>
            </a:r>
            <a:endParaRPr lang="en-US" sz="2400" dirty="0"/>
          </a:p>
        </p:txBody>
      </p:sp>
      <p:pic>
        <p:nvPicPr>
          <p:cNvPr id="1033" name="Picture 9" descr="http://www.cedars-sinai.edu/Patients/Programs-and-Services/Imaging-Center/For-Physicians/Musculoskeletal-Radiology/Exhibits-and-Presentations/Limb-Sparing-Saddle-Prosthesis-and-Pelvic-Neoplasia/Images/leftlyticv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2" y="31119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cedars-sinai.edu/Patients/Programs-and-Services/Imaging-Center/For-Physicians/Musculoskeletal-Radiology/Exhibits-and-Presentations/Limb-Sparing-Saddle-Prosthesis-and-Pelvic-Neoplasia/Images/croppe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41" y="3111910"/>
            <a:ext cx="378476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1982" y="6627168"/>
            <a:ext cx="44196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http://www.cedars-sinai.edu/Patients/Programs-and-Services/Imaging-Center</a:t>
            </a:r>
            <a:r>
              <a:rPr lang="en-US" sz="900" dirty="0" smtClean="0"/>
              <a:t>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82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18499" r="36486" b="8361"/>
          <a:stretch/>
        </p:blipFill>
        <p:spPr>
          <a:xfrm>
            <a:off x="1091413" y="29728"/>
            <a:ext cx="6290352" cy="6795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0937" y="95858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0329" y="717630"/>
            <a:ext cx="659757" cy="10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21391" y="2723908"/>
            <a:ext cx="1128009" cy="10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9273" y="2951544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 degrees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Upright 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0771" y="4479402"/>
            <a:ext cx="878629" cy="192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0381" y="4703181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0 degrees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Upright Sit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84"/>
            <a:ext cx="8229600" cy="1169753"/>
          </a:xfrm>
        </p:spPr>
        <p:txBody>
          <a:bodyPr/>
          <a:lstStyle/>
          <a:p>
            <a:r>
              <a:rPr lang="en-US" dirty="0" smtClean="0"/>
              <a:t>Other Considerations: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35" r="18996"/>
          <a:stretch/>
        </p:blipFill>
        <p:spPr>
          <a:xfrm>
            <a:off x="474421" y="809760"/>
            <a:ext cx="1201003" cy="245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3260" y="641347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 *Betz</a:t>
            </a:r>
          </a:p>
          <a:p>
            <a:r>
              <a:rPr lang="en-US" sz="1050" dirty="0" smtClean="0"/>
              <a:t>**Fader 2004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043071" y="1943441"/>
            <a:ext cx="549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Wound dressings can cause an increase in </a:t>
            </a:r>
            <a:r>
              <a:rPr lang="en-US" altLang="en-US" dirty="0" smtClean="0"/>
              <a:t>pressure*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1026" name="Picture 2" descr="http://www.medline.com/media/catalog/sku/lpc/LPC16651_HR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5381"/>
            <a:ext cx="1415530" cy="11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545" y="3805381"/>
            <a:ext cx="606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Presence of an </a:t>
            </a:r>
            <a:r>
              <a:rPr lang="en-US" altLang="en-US" dirty="0" err="1"/>
              <a:t>underpad</a:t>
            </a:r>
            <a:r>
              <a:rPr lang="en-US" altLang="en-US" dirty="0"/>
              <a:t> between patient and support surface </a:t>
            </a:r>
            <a:r>
              <a:rPr lang="en-US" altLang="en-US" dirty="0">
                <a:latin typeface="Wingdings" panose="05000000000000000000" pitchFamily="2" charset="2"/>
              </a:rPr>
              <a:t></a:t>
            </a:r>
            <a:r>
              <a:rPr lang="en-US" altLang="en-US" dirty="0"/>
              <a:t> peak pressure 20 – 25</a:t>
            </a:r>
            <a:r>
              <a:rPr lang="en-US" altLang="en-US" dirty="0" smtClean="0"/>
              <a:t>%**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0545" y="5584763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Beware of medical devices that can cause pressure…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1442" r="37302" b="11256"/>
          <a:stretch/>
        </p:blipFill>
        <p:spPr>
          <a:xfrm>
            <a:off x="2416630" y="1745586"/>
            <a:ext cx="4419600" cy="4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12049" r="35715" b="11072"/>
          <a:stretch/>
        </p:blipFill>
        <p:spPr>
          <a:xfrm>
            <a:off x="2688771" y="2275114"/>
            <a:ext cx="3331029" cy="3374572"/>
          </a:xfrm>
        </p:spPr>
      </p:pic>
    </p:spTree>
    <p:extLst>
      <p:ext uri="{BB962C8B-B14F-4D97-AF65-F5344CB8AC3E}">
        <p14:creationId xmlns:p14="http://schemas.microsoft.com/office/powerpoint/2010/main" val="11202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10561" r="35913" b="12312"/>
          <a:stretch/>
        </p:blipFill>
        <p:spPr>
          <a:xfrm>
            <a:off x="1415144" y="251816"/>
            <a:ext cx="6161314" cy="6344928"/>
          </a:xfrm>
        </p:spPr>
      </p:pic>
      <p:sp>
        <p:nvSpPr>
          <p:cNvPr id="8" name="TextBox 7"/>
          <p:cNvSpPr txBox="1"/>
          <p:nvPr/>
        </p:nvSpPr>
        <p:spPr>
          <a:xfrm>
            <a:off x="4853309" y="2634343"/>
            <a:ext cx="255069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/>
              <a:t>‘s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3427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5" y="669544"/>
            <a:ext cx="8229600" cy="1169753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Healthy subjects move every 6 minutes in the sagittal plane and every 9 minutes in the frontal </a:t>
            </a:r>
            <a:r>
              <a:rPr lang="en-US" altLang="en-US" dirty="0" smtClean="0">
                <a:solidFill>
                  <a:schemeClr val="tx1">
                    <a:lumMod val="95000"/>
                  </a:schemeClr>
                </a:solidFill>
              </a:rPr>
              <a:t>plane*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45" y="2139548"/>
            <a:ext cx="3604420" cy="440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2727" y="6577236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*Linder-</a:t>
            </a:r>
            <a:r>
              <a:rPr lang="en-US" sz="1050" dirty="0" err="1" smtClean="0"/>
              <a:t>Ganz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970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79440"/>
            <a:ext cx="8229600" cy="11697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792916"/>
            <a:ext cx="9144000" cy="5956228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Bar, C. (1998).Pressure: Why measure it and </a:t>
            </a:r>
            <a:r>
              <a:rPr lang="en-US" sz="1400" dirty="0" smtClean="0"/>
              <a:t>how. A </a:t>
            </a:r>
            <a:r>
              <a:rPr lang="en-US" sz="1400" dirty="0"/>
              <a:t>presentation at the 14th International </a:t>
            </a:r>
            <a:r>
              <a:rPr lang="en-US" sz="1400" dirty="0" smtClean="0"/>
              <a:t>Seating Symposium</a:t>
            </a:r>
            <a:r>
              <a:rPr lang="en-US" sz="1400" dirty="0"/>
              <a:t>. Vancouver, </a:t>
            </a:r>
            <a:r>
              <a:rPr lang="en-US" sz="1400" dirty="0" smtClean="0"/>
              <a:t>BC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Bennett </a:t>
            </a:r>
            <a:r>
              <a:rPr lang="en-US" altLang="en-US" sz="1400" dirty="0"/>
              <a:t>et al. Skin stress and blood flow in sitting paraplegic patients. Arch </a:t>
            </a:r>
            <a:r>
              <a:rPr lang="en-US" altLang="en-US" sz="1400" dirty="0" err="1"/>
              <a:t>Phys</a:t>
            </a:r>
            <a:r>
              <a:rPr lang="en-US" altLang="en-US" sz="1400" dirty="0"/>
              <a:t> Med </a:t>
            </a:r>
            <a:r>
              <a:rPr lang="en-US" altLang="en-US" sz="1400" dirty="0" err="1"/>
              <a:t>Rehabil</a:t>
            </a:r>
            <a:r>
              <a:rPr lang="en-US" altLang="en-US" sz="1400" dirty="0"/>
              <a:t>, 65 (1984), pp. </a:t>
            </a:r>
            <a:r>
              <a:rPr lang="en-US" altLang="en-US" sz="1400" dirty="0" smtClean="0"/>
              <a:t>186–190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Betz</a:t>
            </a:r>
            <a:r>
              <a:rPr lang="en-US" sz="1400" dirty="0"/>
              <a:t>, K. Picture this ... Pressure Mapping Assessment for Wheelchair Users.</a:t>
            </a:r>
            <a:r>
              <a:rPr lang="en-US" sz="1400" i="1" dirty="0"/>
              <a:t> University of Washington SCI Forum Report</a:t>
            </a:r>
            <a:r>
              <a:rPr lang="en-US" sz="1400" dirty="0"/>
              <a:t>s 2004.</a:t>
            </a:r>
          </a:p>
          <a:p>
            <a:endParaRPr lang="en-US" sz="1400" dirty="0" smtClean="0"/>
          </a:p>
          <a:p>
            <a:r>
              <a:rPr lang="en-US" sz="1400" dirty="0" smtClean="0"/>
              <a:t>Colin </a:t>
            </a:r>
            <a:r>
              <a:rPr lang="en-US" sz="1400" dirty="0"/>
              <a:t>D et al. Comparison of 90 degree and 30 degree laterally inclined positions in the prevention of pressure ulcers using transcutaneous oxygen and carbon dioxide pressures. </a:t>
            </a:r>
            <a:r>
              <a:rPr lang="en-US" sz="1400" i="1" dirty="0"/>
              <a:t>Advances in Wound Care</a:t>
            </a:r>
            <a:r>
              <a:rPr lang="en-US" sz="1400" dirty="0"/>
              <a:t>. 1996:9; 35-38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Fader</a:t>
            </a:r>
            <a:r>
              <a:rPr lang="en-US" sz="1400" dirty="0"/>
              <a:t>, M., Bain, D. and </a:t>
            </a:r>
            <a:r>
              <a:rPr lang="en-US" sz="1400" dirty="0" err="1"/>
              <a:t>Cottenden</a:t>
            </a:r>
            <a:r>
              <a:rPr lang="en-US" sz="1400" dirty="0"/>
              <a:t>, A. (2004), Effects of absorbent incontinence pads on pressure management mattresses. Journal of Advanced Nursing, 48: 569–574. </a:t>
            </a:r>
          </a:p>
          <a:p>
            <a:endParaRPr lang="en-US" sz="1400" dirty="0" smtClean="0"/>
          </a:p>
          <a:p>
            <a:r>
              <a:rPr lang="en-US" sz="1400" dirty="0" smtClean="0"/>
              <a:t>Ferguson-Pell</a:t>
            </a:r>
            <a:r>
              <a:rPr lang="en-US" sz="1400" dirty="0"/>
              <a:t>, M. &amp; Bain, D. (1999). Pressure mapping in the community: detecting sitting </a:t>
            </a:r>
            <a:r>
              <a:rPr lang="en-US" sz="1400" dirty="0" err="1"/>
              <a:t>behaviours</a:t>
            </a:r>
            <a:r>
              <a:rPr lang="en-US" sz="1400" dirty="0"/>
              <a:t> that increase pressure sore risk. Proceedings of the Fifteenth International Seating Symposium. Pittsburgh: University of Pittsburgh.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Gefen,A</a:t>
            </a:r>
            <a:r>
              <a:rPr lang="en-US" sz="1400" dirty="0"/>
              <a:t>. How Much Time Does it Take to Get a Pressure Ulcer? Integrated Evidence from Human, Animal, and In Vitro Studies. </a:t>
            </a:r>
            <a:r>
              <a:rPr lang="en-US" sz="1400" i="1" dirty="0"/>
              <a:t>Ostomy Wound Management</a:t>
            </a:r>
            <a:r>
              <a:rPr lang="en-US" sz="1400" dirty="0"/>
              <a:t>. 2008:54(10):26-35</a:t>
            </a:r>
          </a:p>
          <a:p>
            <a:endParaRPr lang="en-US" sz="1400" dirty="0" smtClean="0"/>
          </a:p>
          <a:p>
            <a:r>
              <a:rPr lang="en-US" sz="1400" dirty="0" smtClean="0"/>
              <a:t>Landis</a:t>
            </a:r>
            <a:r>
              <a:rPr lang="en-US" sz="1400" dirty="0"/>
              <a:t>, E. M.: Micro-injection studies of capillary blood pressure in human skin. Heart, 15: 209, 1930.</a:t>
            </a:r>
            <a:endParaRPr lang="en-US" altLang="en-US" sz="1400" dirty="0"/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Linder-</a:t>
            </a:r>
            <a:r>
              <a:rPr lang="en-US" altLang="en-US" sz="1400" dirty="0" err="1" smtClean="0"/>
              <a:t>Ganz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E et al. How do </a:t>
            </a:r>
            <a:r>
              <a:rPr lang="en-US" altLang="en-US" sz="1400" dirty="0" err="1"/>
              <a:t>normals</a:t>
            </a:r>
            <a:r>
              <a:rPr lang="en-US" altLang="en-US" sz="1400" dirty="0"/>
              <a:t> move during prolonged wheelchair-sitting? </a:t>
            </a:r>
            <a:r>
              <a:rPr lang="en-US" altLang="en-US" sz="1400" dirty="0" err="1"/>
              <a:t>Technol</a:t>
            </a:r>
            <a:r>
              <a:rPr lang="en-US" altLang="en-US" sz="1400" dirty="0"/>
              <a:t> Health Care. 2007;15(3):</a:t>
            </a:r>
            <a:r>
              <a:rPr lang="en-US" altLang="en-US" sz="1400" dirty="0" smtClean="0"/>
              <a:t>195-202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91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087"/>
            <a:ext cx="8229600" cy="11697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9857" y="1038934"/>
            <a:ext cx="819694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/>
              <a:t>•</a:t>
            </a:r>
            <a:r>
              <a:rPr lang="en-US" sz="1400" dirty="0"/>
              <a:t>Linder-</a:t>
            </a:r>
            <a:r>
              <a:rPr lang="en-US" sz="1400" dirty="0" err="1"/>
              <a:t>Ganz</a:t>
            </a:r>
            <a:r>
              <a:rPr lang="en-US" sz="1400" dirty="0"/>
              <a:t> E, </a:t>
            </a:r>
            <a:r>
              <a:rPr lang="en-US" sz="1400" dirty="0" err="1"/>
              <a:t>Engelberg</a:t>
            </a:r>
            <a:r>
              <a:rPr lang="en-US" sz="1400" dirty="0"/>
              <a:t> S, </a:t>
            </a:r>
            <a:r>
              <a:rPr lang="en-US" sz="1400" dirty="0" err="1"/>
              <a:t>Scheinowitz</a:t>
            </a:r>
            <a:r>
              <a:rPr lang="en-US" sz="1400" dirty="0"/>
              <a:t> M, </a:t>
            </a:r>
            <a:r>
              <a:rPr lang="en-US" sz="1400" dirty="0" err="1"/>
              <a:t>Gefen</a:t>
            </a:r>
            <a:r>
              <a:rPr lang="en-US" sz="1400" dirty="0"/>
              <a:t> A. Pressure-time cell death threshold for albino rat skeletal muscles as related to pressure sore biomechanics. </a:t>
            </a:r>
            <a:r>
              <a:rPr lang="en-US" sz="1400" i="1" dirty="0"/>
              <a:t>J </a:t>
            </a:r>
            <a:r>
              <a:rPr lang="en-US" sz="1400" i="1" dirty="0" err="1"/>
              <a:t>Biomech</a:t>
            </a:r>
            <a:r>
              <a:rPr lang="en-US" sz="1400" i="1" dirty="0"/>
              <a:t>.</a:t>
            </a:r>
            <a:r>
              <a:rPr lang="en-US" sz="1400" dirty="0"/>
              <a:t> 2006;39(14):2725–2732.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</a:t>
            </a:r>
            <a:r>
              <a:rPr lang="en-US" altLang="en-US" sz="1400" dirty="0"/>
              <a:t>• </a:t>
            </a:r>
            <a:r>
              <a:rPr lang="en-US" altLang="en-US" sz="1400" dirty="0" smtClean="0"/>
              <a:t>Mimura </a:t>
            </a:r>
            <a:r>
              <a:rPr lang="en-US" altLang="en-US" sz="1400" dirty="0"/>
              <a:t>M, Ohura T, Takahashi M, </a:t>
            </a:r>
            <a:r>
              <a:rPr lang="en-US" altLang="en-US" sz="1400" dirty="0" err="1"/>
              <a:t>Kajiwara</a:t>
            </a:r>
            <a:r>
              <a:rPr lang="en-US" altLang="en-US" sz="1400" dirty="0"/>
              <a:t> R, Ohura N Jr. Mechanism leading to the development of pressure ulcers based on shear force and pressures during a bed operation: influence of body types, body positions, and knee positions. </a:t>
            </a:r>
            <a:r>
              <a:rPr lang="en-US" altLang="en-US" sz="1400" i="1" dirty="0"/>
              <a:t>Wound Repair Regen. </a:t>
            </a:r>
            <a:r>
              <a:rPr lang="en-US" altLang="en-US" sz="1400" dirty="0"/>
              <a:t>2009;17:789-796.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•Nanjo </a:t>
            </a:r>
            <a:r>
              <a:rPr lang="en-US" altLang="en-US" sz="1400" dirty="0"/>
              <a:t>et al. Relationship Between Morphological Characteristics and Etiology of Pressure Ulcers in Intensive Care Unit Patients. J Wound Ostomy Continence </a:t>
            </a:r>
            <a:r>
              <a:rPr lang="en-US" altLang="en-US" sz="1400" dirty="0" err="1"/>
              <a:t>Nurs</a:t>
            </a:r>
            <a:r>
              <a:rPr lang="en-US" altLang="en-US" sz="1400" dirty="0"/>
              <a:t>. 2011;38(4):404-412.</a:t>
            </a:r>
            <a:endParaRPr lang="en-US" sz="1400" dirty="0"/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 </a:t>
            </a:r>
            <a:r>
              <a:rPr lang="en-US" sz="1400" dirty="0" smtClean="0"/>
              <a:t>National </a:t>
            </a:r>
            <a:r>
              <a:rPr lang="en-US" sz="1400" dirty="0"/>
              <a:t>Pressure Ulcer Advisory Panel, European Pressure Ulcer Advisory Panel and Pan Pacific Pressure Injury Alliance. Prevention and Treatment of Pressure Ulcers: Quick Reference Guide. Emily </a:t>
            </a:r>
            <a:r>
              <a:rPr lang="en-US" sz="1400" dirty="0" err="1"/>
              <a:t>Haesler</a:t>
            </a:r>
            <a:r>
              <a:rPr lang="en-US" sz="1400" dirty="0"/>
              <a:t> (Ed.). Cambridge Media: Osborne Park, Western Australia; 2014. </a:t>
            </a:r>
            <a:endParaRPr lang="en-US" sz="1400" dirty="0" smtClean="0"/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 </a:t>
            </a:r>
            <a:r>
              <a:rPr lang="en-US" sz="1400" dirty="0" smtClean="0"/>
              <a:t>National </a:t>
            </a:r>
            <a:r>
              <a:rPr lang="en-US" sz="1400" dirty="0"/>
              <a:t>Pressure Ulcer Advisory Panel and European Pressure Ulcer Advisory Panel. (2009). Prevention and treatment of pressure ulcers: clinical practice guideline. Washington DC: National Pressure Ulcer Advisory Panel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 </a:t>
            </a:r>
            <a:r>
              <a:rPr lang="en-US" sz="1400" dirty="0" smtClean="0"/>
              <a:t>Parry </a:t>
            </a:r>
            <a:r>
              <a:rPr lang="en-US" sz="1400" dirty="0"/>
              <a:t>E, </a:t>
            </a:r>
            <a:r>
              <a:rPr lang="en-US" sz="1400" dirty="0" err="1"/>
              <a:t>Strickett</a:t>
            </a:r>
            <a:r>
              <a:rPr lang="en-US" sz="1400" dirty="0"/>
              <a:t> T. The pressure is on - everyone, everywhere, everyday. TSS Group, www.tssgroup.net.au. Retrieved 9/6/15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 </a:t>
            </a:r>
            <a:r>
              <a:rPr lang="en-US" sz="1400" dirty="0" err="1" smtClean="0"/>
              <a:t>Shapcott</a:t>
            </a:r>
            <a:r>
              <a:rPr lang="en-US" sz="1400" dirty="0"/>
              <a:t>, N. &amp; Levy, B. (1999). By the numbers: Making the case for clinical use of pressure measurement mat technology to prevent the development of pressure ulcers. Jan, p 16-21.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• </a:t>
            </a:r>
            <a:r>
              <a:rPr lang="en-US" altLang="en-US" sz="1400" dirty="0" err="1" smtClean="0"/>
              <a:t>Sprigle</a:t>
            </a:r>
            <a:r>
              <a:rPr lang="en-US" altLang="en-US" sz="1400" dirty="0"/>
              <a:t>, S. et al.. Reduction of sitting pressures with custom contoured cushions. J </a:t>
            </a:r>
            <a:r>
              <a:rPr lang="en-US" altLang="en-US" sz="1400" dirty="0" err="1"/>
              <a:t>Rehabil</a:t>
            </a:r>
            <a:r>
              <a:rPr lang="en-US" altLang="en-US" sz="1400" dirty="0"/>
              <a:t> Res Dev 27 (1990): 135–40.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5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Factors to Pressure Ulcer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</a:p>
          <a:p>
            <a:r>
              <a:rPr lang="en-US" dirty="0" smtClean="0"/>
              <a:t>Friction </a:t>
            </a:r>
          </a:p>
          <a:p>
            <a:r>
              <a:rPr lang="en-US" dirty="0" smtClean="0"/>
              <a:t>Shear</a:t>
            </a:r>
          </a:p>
          <a:p>
            <a:r>
              <a:rPr lang="en-US" sz="4000" dirty="0" smtClean="0"/>
              <a:t>Pressure</a:t>
            </a:r>
          </a:p>
          <a:p>
            <a:pPr marL="114300" indent="0">
              <a:buNone/>
            </a:pP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098645" y="3775677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contact </a:t>
            </a:r>
            <a:r>
              <a:rPr lang="en-US" dirty="0"/>
              <a:t>pressure exceeding mean pressure in capillary </a:t>
            </a:r>
            <a:r>
              <a:rPr lang="en-US" dirty="0" smtClean="0"/>
              <a:t>veins</a:t>
            </a:r>
          </a:p>
          <a:p>
            <a:r>
              <a:rPr lang="en-US" dirty="0" smtClean="0"/>
              <a:t>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collapsed </a:t>
            </a:r>
            <a:r>
              <a:rPr lang="en-US" dirty="0"/>
              <a:t>veins </a:t>
            </a:r>
            <a:endParaRPr lang="en-US" b="1" dirty="0">
              <a:solidFill>
                <a:srgbClr val="FF0066"/>
              </a:solidFill>
            </a:endParaRPr>
          </a:p>
          <a:p>
            <a:r>
              <a:rPr lang="en-US" b="1" dirty="0" smtClean="0"/>
              <a:t>                                                       </a:t>
            </a:r>
          </a:p>
          <a:p>
            <a:endParaRPr lang="en-US" b="1" dirty="0"/>
          </a:p>
          <a:p>
            <a:r>
              <a:rPr lang="en-US" b="1" dirty="0" smtClean="0"/>
              <a:t>                                      tissue </a:t>
            </a:r>
            <a:r>
              <a:rPr lang="en-US" dirty="0" smtClean="0"/>
              <a:t>ischemia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necrosis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421874" y="4090211"/>
            <a:ext cx="300251" cy="5611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21870" y="4965938"/>
            <a:ext cx="300251" cy="5611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21868" y="5731698"/>
            <a:ext cx="300251" cy="5611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" y="179742"/>
            <a:ext cx="5334000" cy="1169753"/>
          </a:xfrm>
        </p:spPr>
        <p:txBody>
          <a:bodyPr/>
          <a:lstStyle/>
          <a:p>
            <a:pPr algn="ctr"/>
            <a:r>
              <a:rPr lang="en-US" sz="4400" dirty="0" smtClean="0"/>
              <a:t>What is </a:t>
            </a:r>
            <a:br>
              <a:rPr lang="en-US" sz="4400" dirty="0" smtClean="0"/>
            </a:br>
            <a:r>
              <a:rPr lang="en-US" sz="4400" dirty="0" smtClean="0"/>
              <a:t>Pressure Mapping?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3" y="1924334"/>
            <a:ext cx="4084379" cy="4933666"/>
          </a:xfrm>
        </p:spPr>
        <p:txBody>
          <a:bodyPr/>
          <a:lstStyle/>
          <a:p>
            <a:r>
              <a:rPr lang="en-US" dirty="0" smtClean="0"/>
              <a:t>Computerized display of interface pressure between 2 surfaces</a:t>
            </a:r>
          </a:p>
          <a:p>
            <a:endParaRPr lang="en-US" dirty="0" smtClean="0"/>
          </a:p>
          <a:p>
            <a:r>
              <a:rPr lang="en-US" dirty="0" smtClean="0"/>
              <a:t>Data quantified through multi sensors on thin, flexible material placed between patient and support 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8892" y="6377832"/>
            <a:ext cx="1042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Parry, NPUAP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1611439"/>
            <a:ext cx="4885898" cy="4766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2591" y="6591711"/>
            <a:ext cx="1401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www.xsensor.com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505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466"/>
            <a:ext cx="5404513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Displays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Color-scaled representation of pressure forces</a:t>
            </a:r>
          </a:p>
          <a:p>
            <a:pPr lvl="1"/>
            <a:r>
              <a:rPr lang="en-US" dirty="0" smtClean="0"/>
              <a:t>Pictorial </a:t>
            </a:r>
            <a:r>
              <a:rPr lang="en-US" dirty="0"/>
              <a:t>image of symmetry/surface area</a:t>
            </a:r>
          </a:p>
          <a:p>
            <a:pPr lvl="1"/>
            <a:r>
              <a:rPr lang="en-US" dirty="0"/>
              <a:t>Peak and average pressures and (mmHg)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Objective documentation </a:t>
            </a:r>
            <a:r>
              <a:rPr lang="en-US" dirty="0" smtClean="0"/>
              <a:t>tool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Biofeedback for effectiveness if </a:t>
            </a:r>
            <a:r>
              <a:rPr lang="en-US" dirty="0" err="1" smtClean="0"/>
              <a:t>weightshifts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Monitors body position over time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9003" b="20471"/>
          <a:stretch/>
        </p:blipFill>
        <p:spPr>
          <a:xfrm>
            <a:off x="5525228" y="1214652"/>
            <a:ext cx="3420328" cy="2208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85" y="3895215"/>
            <a:ext cx="3817215" cy="19877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2800" y="6533554"/>
            <a:ext cx="2218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Shapcott</a:t>
            </a:r>
            <a:r>
              <a:rPr lang="en-US" sz="900" dirty="0"/>
              <a:t> &amp; </a:t>
            </a:r>
            <a:r>
              <a:rPr lang="en-US" sz="900" dirty="0" smtClean="0"/>
              <a:t>Levy, Ferguson-Pell </a:t>
            </a:r>
            <a:r>
              <a:rPr lang="en-US" sz="900" dirty="0"/>
              <a:t>&amp; </a:t>
            </a:r>
            <a:r>
              <a:rPr lang="en-US" sz="900" dirty="0" smtClean="0"/>
              <a:t>Bain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378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235" y="18289"/>
            <a:ext cx="6007261" cy="714274"/>
          </a:xfrm>
        </p:spPr>
        <p:txBody>
          <a:bodyPr/>
          <a:lstStyle/>
          <a:p>
            <a:r>
              <a:rPr lang="en-US" sz="3200" dirty="0" smtClean="0"/>
              <a:t>Interpreting the Image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6" t="6800" b="5823"/>
          <a:stretch/>
        </p:blipFill>
        <p:spPr>
          <a:xfrm>
            <a:off x="196767" y="928048"/>
            <a:ext cx="1527857" cy="5809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6403" y="5998844"/>
            <a:ext cx="154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dirty="0" smtClean="0"/>
              <a:t>Less Pressure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4624" y="1138385"/>
            <a:ext cx="161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More Pressure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1553" r="35623" b="13657"/>
          <a:stretch/>
        </p:blipFill>
        <p:spPr>
          <a:xfrm>
            <a:off x="3344363" y="1784716"/>
            <a:ext cx="4572000" cy="43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42253"/>
            <a:ext cx="8229600" cy="748998"/>
          </a:xfrm>
        </p:spPr>
        <p:txBody>
          <a:bodyPr/>
          <a:lstStyle/>
          <a:p>
            <a:r>
              <a:rPr lang="en-US" altLang="en-US" dirty="0" smtClean="0"/>
              <a:t>Quantifying Interface </a:t>
            </a:r>
            <a:r>
              <a:rPr lang="en-US" altLang="en-US" dirty="0"/>
              <a:t>P</a:t>
            </a:r>
            <a:r>
              <a:rPr lang="en-US" altLang="en-US" dirty="0" smtClean="0"/>
              <a:t>ressures</a:t>
            </a:r>
            <a:endParaRPr lang="en-US" alt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28537" y="1078928"/>
            <a:ext cx="8242006" cy="342483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There </a:t>
            </a:r>
            <a:r>
              <a:rPr lang="en-US" altLang="en-US" dirty="0"/>
              <a:t>is no universal recommended mmHg as body type, support surfaces, and other factors like shear and moisture effect wound </a:t>
            </a:r>
            <a:r>
              <a:rPr lang="en-US" altLang="en-US" dirty="0" smtClean="0"/>
              <a:t>formation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Historically, 32mmHg* considered tissue</a:t>
            </a:r>
          </a:p>
          <a:p>
            <a:pPr marL="114300" indent="0">
              <a:buNone/>
            </a:pPr>
            <a:r>
              <a:rPr lang="en-US" altLang="en-US" dirty="0" smtClean="0"/>
              <a:t>   tolerance</a:t>
            </a:r>
            <a:endParaRPr lang="en-US" altLang="en-US" dirty="0"/>
          </a:p>
          <a:p>
            <a:r>
              <a:rPr lang="en-US" altLang="en-US" dirty="0" smtClean="0"/>
              <a:t>Recent studies = 60mmHg**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study by Bennet et al provides</a:t>
            </a:r>
          </a:p>
          <a:p>
            <a:pPr marL="11430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relative values***: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37071" y="6166803"/>
            <a:ext cx="122501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 smtClean="0">
                <a:latin typeface="Arial" pitchFamily="34" charset="0"/>
              </a:rPr>
              <a:t>  * Landis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dirty="0" smtClean="0">
                <a:latin typeface="Arial" pitchFamily="34" charset="0"/>
              </a:rPr>
              <a:t> ** Bar et al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dirty="0" smtClean="0">
                <a:latin typeface="Arial" pitchFamily="34" charset="0"/>
              </a:rPr>
              <a:t>***Bennett et al</a:t>
            </a:r>
            <a:endParaRPr lang="en-US" altLang="en-US" sz="1200" dirty="0">
              <a:latin typeface="Arial" pitchFamily="34" charset="0"/>
            </a:endParaRPr>
          </a:p>
          <a:p>
            <a:pPr eaLnBrk="1" hangingPunct="1"/>
            <a:endParaRPr lang="en-US" altLang="en-US" sz="1200" dirty="0">
              <a:latin typeface="Arial" pitchFamily="34" charset="0"/>
            </a:endParaRPr>
          </a:p>
        </p:txBody>
      </p:sp>
      <p:pic>
        <p:nvPicPr>
          <p:cNvPr id="5122" name="Picture 2" descr="C:\Users\abm107\Desktop\3 by 3 bloc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4046" r="41837" b="11933"/>
          <a:stretch/>
        </p:blipFill>
        <p:spPr bwMode="auto">
          <a:xfrm>
            <a:off x="5455420" y="1872561"/>
            <a:ext cx="3480317" cy="36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76422"/>
              </p:ext>
            </p:extLst>
          </p:nvPr>
        </p:nvGraphicFramePr>
        <p:xfrm>
          <a:off x="205958" y="4688365"/>
          <a:ext cx="4824654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12327"/>
                <a:gridCol w="2412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Body</a:t>
                      </a:r>
                      <a:r>
                        <a:rPr lang="en-US" baseline="0" dirty="0" smtClean="0"/>
                        <a:t>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Injury Threshold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Thigh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mmHg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Ischia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mmHg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Coccyx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mmHg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locity 1">
  <a:themeElements>
    <a:clrScheme name="Jefferson Palette widescreen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4678BC"/>
      </a:accent1>
      <a:accent2>
        <a:srgbClr val="A0672D"/>
      </a:accent2>
      <a:accent3>
        <a:srgbClr val="700052"/>
      </a:accent3>
      <a:accent4>
        <a:srgbClr val="152456"/>
      </a:accent4>
      <a:accent5>
        <a:srgbClr val="C3B60D"/>
      </a:accent5>
      <a:accent6>
        <a:srgbClr val="6E6B23"/>
      </a:accent6>
      <a:hlink>
        <a:srgbClr val="58B7DD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2447</TotalTime>
  <Words>1505</Words>
  <Application>Microsoft Office PowerPoint</Application>
  <PresentationFormat>On-screen Show (4:3)</PresentationFormat>
  <Paragraphs>363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velocity 1</vt:lpstr>
      <vt:lpstr>Pressure Mapping for Pressure Ulcer Prevention and Management</vt:lpstr>
      <vt:lpstr>Objectives</vt:lpstr>
      <vt:lpstr>Disclosure</vt:lpstr>
      <vt:lpstr>Healthy subjects move every 6 minutes in the sagittal plane and every 9 minutes in the frontal plane* </vt:lpstr>
      <vt:lpstr>Contributing Factors to Pressure Ulcer Formation</vt:lpstr>
      <vt:lpstr>What is  Pressure Mapping?</vt:lpstr>
      <vt:lpstr>Data</vt:lpstr>
      <vt:lpstr>Interpreting the Image</vt:lpstr>
      <vt:lpstr>Quantifying Interface Pressures</vt:lpstr>
      <vt:lpstr>Pressure-Time Curve*</vt:lpstr>
      <vt:lpstr>PowerPoint Presentation</vt:lpstr>
      <vt:lpstr>Sacral Sitting*</vt:lpstr>
      <vt:lpstr>Surface Area/Contour</vt:lpstr>
      <vt:lpstr>Seating Area/Contour</vt:lpstr>
      <vt:lpstr>Symmetry/Obliquity</vt:lpstr>
      <vt:lpstr>Clinical Question: Which cushion will be most beneficial to prevent wounds?</vt:lpstr>
      <vt:lpstr>Clinical Question: How important is head of bed angle?</vt:lpstr>
      <vt:lpstr>HOB Elevation  Sacral Sitting</vt:lpstr>
      <vt:lpstr>Clinical Question: We know that there is shear when patients slide to the foot of the bed, is there more pressure?</vt:lpstr>
      <vt:lpstr>Effects of Positioning on Pressure </vt:lpstr>
      <vt:lpstr>Bedside Chair Variations</vt:lpstr>
      <vt:lpstr>The Future:              Continuous Pressure Mapping Surfaces</vt:lpstr>
      <vt:lpstr>Clinical Question: Can continuous pressure monitoring prevent pressure ulcers?</vt:lpstr>
      <vt:lpstr>Case Study</vt:lpstr>
      <vt:lpstr>Case Study #2</vt:lpstr>
      <vt:lpstr>Seating Recommendations</vt:lpstr>
      <vt:lpstr>PowerPoint Presentation</vt:lpstr>
      <vt:lpstr>30º Sidelying Position</vt:lpstr>
      <vt:lpstr>30º Sidelying Position</vt:lpstr>
      <vt:lpstr>PowerPoint Presentation</vt:lpstr>
      <vt:lpstr>Effects of Positioning on Pressure </vt:lpstr>
      <vt:lpstr>PowerPoint Presentation</vt:lpstr>
      <vt:lpstr>Sacral/Coccygeal Pressure Relief in Tilt Chairs</vt:lpstr>
      <vt:lpstr>Clinical Question</vt:lpstr>
      <vt:lpstr>PowerPoint Presentation</vt:lpstr>
      <vt:lpstr>Other Considerations: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Company>TJUH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Hansen</dc:creator>
  <cp:lastModifiedBy>Amanda Morina</cp:lastModifiedBy>
  <cp:revision>160</cp:revision>
  <cp:lastPrinted>2014-04-07T13:42:21Z</cp:lastPrinted>
  <dcterms:created xsi:type="dcterms:W3CDTF">2014-04-05T18:35:34Z</dcterms:created>
  <dcterms:modified xsi:type="dcterms:W3CDTF">2015-11-16T12:20:52Z</dcterms:modified>
</cp:coreProperties>
</file>